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48" r:id="rId1"/>
  </p:sldMasterIdLst>
  <p:notesMasterIdLst>
    <p:notesMasterId r:id="rId69"/>
  </p:notesMasterIdLst>
  <p:sldIdLst>
    <p:sldId id="256" r:id="rId2"/>
    <p:sldId id="257" r:id="rId3"/>
    <p:sldId id="259" r:id="rId4"/>
    <p:sldId id="260" r:id="rId5"/>
    <p:sldId id="261" r:id="rId6"/>
    <p:sldId id="262" r:id="rId7"/>
    <p:sldId id="265" r:id="rId8"/>
    <p:sldId id="267" r:id="rId9"/>
    <p:sldId id="268" r:id="rId10"/>
    <p:sldId id="269" r:id="rId11"/>
    <p:sldId id="270" r:id="rId12"/>
    <p:sldId id="271" r:id="rId13"/>
    <p:sldId id="263" r:id="rId14"/>
    <p:sldId id="272" r:id="rId15"/>
    <p:sldId id="273" r:id="rId16"/>
    <p:sldId id="274" r:id="rId17"/>
    <p:sldId id="279" r:id="rId18"/>
    <p:sldId id="275" r:id="rId19"/>
    <p:sldId id="276" r:id="rId20"/>
    <p:sldId id="277" r:id="rId21"/>
    <p:sldId id="280" r:id="rId22"/>
    <p:sldId id="281" r:id="rId23"/>
    <p:sldId id="285" r:id="rId24"/>
    <p:sldId id="282" r:id="rId25"/>
    <p:sldId id="283" r:id="rId26"/>
    <p:sldId id="284" r:id="rId27"/>
    <p:sldId id="286" r:id="rId28"/>
    <p:sldId id="287" r:id="rId29"/>
    <p:sldId id="292" r:id="rId30"/>
    <p:sldId id="288" r:id="rId31"/>
    <p:sldId id="289" r:id="rId32"/>
    <p:sldId id="290" r:id="rId33"/>
    <p:sldId id="291" r:id="rId34"/>
    <p:sldId id="293" r:id="rId35"/>
    <p:sldId id="294" r:id="rId36"/>
    <p:sldId id="297" r:id="rId37"/>
    <p:sldId id="295" r:id="rId38"/>
    <p:sldId id="296" r:id="rId39"/>
    <p:sldId id="298" r:id="rId40"/>
    <p:sldId id="300" r:id="rId41"/>
    <p:sldId id="299" r:id="rId42"/>
    <p:sldId id="301" r:id="rId43"/>
    <p:sldId id="302" r:id="rId44"/>
    <p:sldId id="303" r:id="rId45"/>
    <p:sldId id="304" r:id="rId46"/>
    <p:sldId id="305" r:id="rId47"/>
    <p:sldId id="306" r:id="rId48"/>
    <p:sldId id="307" r:id="rId49"/>
    <p:sldId id="308" r:id="rId50"/>
    <p:sldId id="309" r:id="rId51"/>
    <p:sldId id="310" r:id="rId52"/>
    <p:sldId id="311" r:id="rId53"/>
    <p:sldId id="312" r:id="rId54"/>
    <p:sldId id="313" r:id="rId55"/>
    <p:sldId id="314" r:id="rId56"/>
    <p:sldId id="315" r:id="rId57"/>
    <p:sldId id="316" r:id="rId58"/>
    <p:sldId id="317" r:id="rId59"/>
    <p:sldId id="318" r:id="rId60"/>
    <p:sldId id="319" r:id="rId61"/>
    <p:sldId id="320" r:id="rId62"/>
    <p:sldId id="321" r:id="rId63"/>
    <p:sldId id="322" r:id="rId64"/>
    <p:sldId id="323" r:id="rId65"/>
    <p:sldId id="324" r:id="rId66"/>
    <p:sldId id="325" r:id="rId67"/>
    <p:sldId id="326"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61" autoAdjust="0"/>
    <p:restoredTop sz="94660"/>
  </p:normalViewPr>
  <p:slideViewPr>
    <p:cSldViewPr snapToGrid="0">
      <p:cViewPr varScale="1">
        <p:scale>
          <a:sx n="112" d="100"/>
          <a:sy n="112" d="100"/>
        </p:scale>
        <p:origin x="44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image1.png>
</file>

<file path=ppt/media/image10.png>
</file>

<file path=ppt/media/image100.png>
</file>

<file path=ppt/media/image101.png>
</file>

<file path=ppt/media/image102.png>
</file>

<file path=ppt/media/image11.jpe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jp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jp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077D6C-192B-2F42-A444-7C34C4D131A0}" type="datetimeFigureOut">
              <a:rPr lang="en-TH" smtClean="0"/>
              <a:t>16/7/2022 R</a:t>
            </a:fld>
            <a:endParaRPr lang="en-T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T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B6A909-F8E5-1642-8482-AFCD9AE8BCBD}" type="slidenum">
              <a:rPr lang="en-TH" smtClean="0"/>
              <a:t>‹#›</a:t>
            </a:fld>
            <a:endParaRPr lang="en-TH"/>
          </a:p>
        </p:txBody>
      </p:sp>
    </p:spTree>
    <p:extLst>
      <p:ext uri="{BB962C8B-B14F-4D97-AF65-F5344CB8AC3E}">
        <p14:creationId xmlns:p14="http://schemas.microsoft.com/office/powerpoint/2010/main" val="4050669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3572E-844E-4446-BF2F-7DE87E0AD7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EAD260A-8DD4-49D6-8BD0-1314983F6B4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D746BC3-D4F4-43E1-834C-3ADA7B83F0A3}"/>
              </a:ext>
            </a:extLst>
          </p:cNvPr>
          <p:cNvSpPr>
            <a:spLocks noGrp="1"/>
          </p:cNvSpPr>
          <p:nvPr>
            <p:ph type="dt" sz="half" idx="10"/>
          </p:nvPr>
        </p:nvSpPr>
        <p:spPr/>
        <p:txBody>
          <a:bodyPr/>
          <a:lstStyle/>
          <a:p>
            <a:fld id="{337501DF-E754-A145-94C8-725D31B2E613}" type="datetime1">
              <a:rPr lang="en-US" smtClean="0"/>
              <a:t>7/16/22</a:t>
            </a:fld>
            <a:endParaRPr lang="en-US"/>
          </a:p>
        </p:txBody>
      </p:sp>
      <p:sp>
        <p:nvSpPr>
          <p:cNvPr id="5" name="Footer Placeholder 4">
            <a:extLst>
              <a:ext uri="{FF2B5EF4-FFF2-40B4-BE49-F238E27FC236}">
                <a16:creationId xmlns:a16="http://schemas.microsoft.com/office/drawing/2014/main" id="{04987AE2-2CE9-4232-AD3F-4AE6693955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42303B-BB0D-461F-B222-76C64B3F6717}"/>
              </a:ext>
            </a:extLst>
          </p:cNvPr>
          <p:cNvSpPr>
            <a:spLocks noGrp="1"/>
          </p:cNvSpPr>
          <p:nvPr>
            <p:ph type="sldNum" sz="quarter" idx="12"/>
          </p:nvPr>
        </p:nvSpPr>
        <p:spPr/>
        <p:txBody>
          <a:bodyPr/>
          <a:lstStyle/>
          <a:p>
            <a:fld id="{C6BE4A66-B151-4A9B-A492-52C46DDB9F37}" type="slidenum">
              <a:rPr lang="en-US" smtClean="0"/>
              <a:t>‹#›</a:t>
            </a:fld>
            <a:endParaRPr lang="en-US"/>
          </a:p>
        </p:txBody>
      </p:sp>
    </p:spTree>
    <p:extLst>
      <p:ext uri="{BB962C8B-B14F-4D97-AF65-F5344CB8AC3E}">
        <p14:creationId xmlns:p14="http://schemas.microsoft.com/office/powerpoint/2010/main" val="2714431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487D6-79E7-413F-8119-F395DE9FFC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CBD2AD1-31E6-484C-A0B8-38CAC15327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70C8D3-F79F-47D9-90FD-AFACD3434172}"/>
              </a:ext>
            </a:extLst>
          </p:cNvPr>
          <p:cNvSpPr>
            <a:spLocks noGrp="1"/>
          </p:cNvSpPr>
          <p:nvPr>
            <p:ph type="dt" sz="half" idx="10"/>
          </p:nvPr>
        </p:nvSpPr>
        <p:spPr/>
        <p:txBody>
          <a:bodyPr/>
          <a:lstStyle/>
          <a:p>
            <a:fld id="{D4B2A6BD-65D9-9B4B-AAC9-3907926CDFE0}" type="datetime1">
              <a:rPr lang="en-US" smtClean="0"/>
              <a:t>7/16/22</a:t>
            </a:fld>
            <a:endParaRPr lang="en-US"/>
          </a:p>
        </p:txBody>
      </p:sp>
      <p:sp>
        <p:nvSpPr>
          <p:cNvPr id="5" name="Footer Placeholder 4">
            <a:extLst>
              <a:ext uri="{FF2B5EF4-FFF2-40B4-BE49-F238E27FC236}">
                <a16:creationId xmlns:a16="http://schemas.microsoft.com/office/drawing/2014/main" id="{A805DD78-E10A-4A05-8995-BE905698F7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FC83E1-1FD7-45D6-9D46-B7D070E4EFDD}"/>
              </a:ext>
            </a:extLst>
          </p:cNvPr>
          <p:cNvSpPr>
            <a:spLocks noGrp="1"/>
          </p:cNvSpPr>
          <p:nvPr>
            <p:ph type="sldNum" sz="quarter" idx="12"/>
          </p:nvPr>
        </p:nvSpPr>
        <p:spPr/>
        <p:txBody>
          <a:bodyPr/>
          <a:lstStyle/>
          <a:p>
            <a:fld id="{C6BE4A66-B151-4A9B-A492-52C46DDB9F37}" type="slidenum">
              <a:rPr lang="en-US" smtClean="0"/>
              <a:t>‹#›</a:t>
            </a:fld>
            <a:endParaRPr lang="en-US"/>
          </a:p>
        </p:txBody>
      </p:sp>
    </p:spTree>
    <p:extLst>
      <p:ext uri="{BB962C8B-B14F-4D97-AF65-F5344CB8AC3E}">
        <p14:creationId xmlns:p14="http://schemas.microsoft.com/office/powerpoint/2010/main" val="3891253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46A998-A3A7-4D65-90DD-7496681DF3F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AFB5F3D-5897-4C26-A774-491F988808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E31727-A272-446A-AABF-DC1B8039F75F}"/>
              </a:ext>
            </a:extLst>
          </p:cNvPr>
          <p:cNvSpPr>
            <a:spLocks noGrp="1"/>
          </p:cNvSpPr>
          <p:nvPr>
            <p:ph type="dt" sz="half" idx="10"/>
          </p:nvPr>
        </p:nvSpPr>
        <p:spPr/>
        <p:txBody>
          <a:bodyPr/>
          <a:lstStyle/>
          <a:p>
            <a:fld id="{40D1C480-5E61-554A-A29A-AA7E9A00F528}" type="datetime1">
              <a:rPr lang="en-US" smtClean="0"/>
              <a:t>7/16/22</a:t>
            </a:fld>
            <a:endParaRPr lang="en-US"/>
          </a:p>
        </p:txBody>
      </p:sp>
      <p:sp>
        <p:nvSpPr>
          <p:cNvPr id="5" name="Footer Placeholder 4">
            <a:extLst>
              <a:ext uri="{FF2B5EF4-FFF2-40B4-BE49-F238E27FC236}">
                <a16:creationId xmlns:a16="http://schemas.microsoft.com/office/drawing/2014/main" id="{94C2E6BD-86D1-4478-B799-3FEBEB8FDF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B10D80-39D8-4839-B77F-A83B1512559A}"/>
              </a:ext>
            </a:extLst>
          </p:cNvPr>
          <p:cNvSpPr>
            <a:spLocks noGrp="1"/>
          </p:cNvSpPr>
          <p:nvPr>
            <p:ph type="sldNum" sz="quarter" idx="12"/>
          </p:nvPr>
        </p:nvSpPr>
        <p:spPr/>
        <p:txBody>
          <a:bodyPr/>
          <a:lstStyle/>
          <a:p>
            <a:fld id="{C6BE4A66-B151-4A9B-A492-52C46DDB9F37}" type="slidenum">
              <a:rPr lang="en-US" smtClean="0"/>
              <a:t>‹#›</a:t>
            </a:fld>
            <a:endParaRPr lang="en-US"/>
          </a:p>
        </p:txBody>
      </p:sp>
    </p:spTree>
    <p:extLst>
      <p:ext uri="{BB962C8B-B14F-4D97-AF65-F5344CB8AC3E}">
        <p14:creationId xmlns:p14="http://schemas.microsoft.com/office/powerpoint/2010/main" val="686657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42B03-8AA3-4F5E-870E-17B778B8F8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0BDE12-76A1-487E-94A7-58A2B6B871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812577-B3D0-443F-8988-5180F143F921}"/>
              </a:ext>
            </a:extLst>
          </p:cNvPr>
          <p:cNvSpPr>
            <a:spLocks noGrp="1"/>
          </p:cNvSpPr>
          <p:nvPr>
            <p:ph type="dt" sz="half" idx="10"/>
          </p:nvPr>
        </p:nvSpPr>
        <p:spPr/>
        <p:txBody>
          <a:bodyPr/>
          <a:lstStyle/>
          <a:p>
            <a:fld id="{1F2EEFA2-EFA7-004A-AB8E-EFA4B4EBBACB}" type="datetime1">
              <a:rPr lang="en-US" smtClean="0"/>
              <a:t>7/16/22</a:t>
            </a:fld>
            <a:endParaRPr lang="en-US"/>
          </a:p>
        </p:txBody>
      </p:sp>
      <p:sp>
        <p:nvSpPr>
          <p:cNvPr id="5" name="Footer Placeholder 4">
            <a:extLst>
              <a:ext uri="{FF2B5EF4-FFF2-40B4-BE49-F238E27FC236}">
                <a16:creationId xmlns:a16="http://schemas.microsoft.com/office/drawing/2014/main" id="{E94CDA9F-1DE2-4E7C-AD74-A55B4E333E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F96016-798E-4C85-ACA2-25D899EF0099}"/>
              </a:ext>
            </a:extLst>
          </p:cNvPr>
          <p:cNvSpPr>
            <a:spLocks noGrp="1"/>
          </p:cNvSpPr>
          <p:nvPr>
            <p:ph type="sldNum" sz="quarter" idx="12"/>
          </p:nvPr>
        </p:nvSpPr>
        <p:spPr/>
        <p:txBody>
          <a:bodyPr/>
          <a:lstStyle/>
          <a:p>
            <a:fld id="{C6BE4A66-B151-4A9B-A492-52C46DDB9F37}" type="slidenum">
              <a:rPr lang="en-US" smtClean="0"/>
              <a:t>‹#›</a:t>
            </a:fld>
            <a:endParaRPr lang="en-US"/>
          </a:p>
        </p:txBody>
      </p:sp>
    </p:spTree>
    <p:extLst>
      <p:ext uri="{BB962C8B-B14F-4D97-AF65-F5344CB8AC3E}">
        <p14:creationId xmlns:p14="http://schemas.microsoft.com/office/powerpoint/2010/main" val="1028090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AD1B1-1971-49E5-9CCE-643065FE33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A9B1AE7-5580-4E17-B3B0-8F03EFD9E0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0C1B48-76EF-4595-96E8-23EF767AEC64}"/>
              </a:ext>
            </a:extLst>
          </p:cNvPr>
          <p:cNvSpPr>
            <a:spLocks noGrp="1"/>
          </p:cNvSpPr>
          <p:nvPr>
            <p:ph type="dt" sz="half" idx="10"/>
          </p:nvPr>
        </p:nvSpPr>
        <p:spPr/>
        <p:txBody>
          <a:bodyPr/>
          <a:lstStyle/>
          <a:p>
            <a:fld id="{F2A0DF10-00AD-BE40-9BD2-9A30DF86FAA2}" type="datetime1">
              <a:rPr lang="en-US" smtClean="0"/>
              <a:t>7/16/22</a:t>
            </a:fld>
            <a:endParaRPr lang="en-US"/>
          </a:p>
        </p:txBody>
      </p:sp>
      <p:sp>
        <p:nvSpPr>
          <p:cNvPr id="5" name="Footer Placeholder 4">
            <a:extLst>
              <a:ext uri="{FF2B5EF4-FFF2-40B4-BE49-F238E27FC236}">
                <a16:creationId xmlns:a16="http://schemas.microsoft.com/office/drawing/2014/main" id="{1FDB1075-C475-46FE-870A-71DB606979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FC46ED-8897-4647-9CB6-834146376DCD}"/>
              </a:ext>
            </a:extLst>
          </p:cNvPr>
          <p:cNvSpPr>
            <a:spLocks noGrp="1"/>
          </p:cNvSpPr>
          <p:nvPr>
            <p:ph type="sldNum" sz="quarter" idx="12"/>
          </p:nvPr>
        </p:nvSpPr>
        <p:spPr/>
        <p:txBody>
          <a:bodyPr/>
          <a:lstStyle/>
          <a:p>
            <a:fld id="{C6BE4A66-B151-4A9B-A492-52C46DDB9F37}" type="slidenum">
              <a:rPr lang="en-US" smtClean="0"/>
              <a:t>‹#›</a:t>
            </a:fld>
            <a:endParaRPr lang="en-US"/>
          </a:p>
        </p:txBody>
      </p:sp>
    </p:spTree>
    <p:extLst>
      <p:ext uri="{BB962C8B-B14F-4D97-AF65-F5344CB8AC3E}">
        <p14:creationId xmlns:p14="http://schemas.microsoft.com/office/powerpoint/2010/main" val="2444483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E4518-B0B3-4FAB-8B11-F696F229FC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5B2428-1530-4B89-99AD-D643C1C8C6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D69FC7-F6B8-44EA-B172-B15AC08B95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E8CB918-AD76-4195-B50F-E4DDE9393F69}"/>
              </a:ext>
            </a:extLst>
          </p:cNvPr>
          <p:cNvSpPr>
            <a:spLocks noGrp="1"/>
          </p:cNvSpPr>
          <p:nvPr>
            <p:ph type="dt" sz="half" idx="10"/>
          </p:nvPr>
        </p:nvSpPr>
        <p:spPr/>
        <p:txBody>
          <a:bodyPr/>
          <a:lstStyle/>
          <a:p>
            <a:fld id="{2F739AE5-31D0-E34F-AB05-F4FE649E02CB}" type="datetime1">
              <a:rPr lang="en-US" smtClean="0"/>
              <a:t>7/16/22</a:t>
            </a:fld>
            <a:endParaRPr lang="en-US"/>
          </a:p>
        </p:txBody>
      </p:sp>
      <p:sp>
        <p:nvSpPr>
          <p:cNvPr id="6" name="Footer Placeholder 5">
            <a:extLst>
              <a:ext uri="{FF2B5EF4-FFF2-40B4-BE49-F238E27FC236}">
                <a16:creationId xmlns:a16="http://schemas.microsoft.com/office/drawing/2014/main" id="{43176AFE-6CA6-4DAD-A314-0CAE6AAE73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0CCC25-DAEB-4FE1-B296-49961DFB8C6D}"/>
              </a:ext>
            </a:extLst>
          </p:cNvPr>
          <p:cNvSpPr>
            <a:spLocks noGrp="1"/>
          </p:cNvSpPr>
          <p:nvPr>
            <p:ph type="sldNum" sz="quarter" idx="12"/>
          </p:nvPr>
        </p:nvSpPr>
        <p:spPr/>
        <p:txBody>
          <a:bodyPr/>
          <a:lstStyle/>
          <a:p>
            <a:fld id="{C6BE4A66-B151-4A9B-A492-52C46DDB9F37}" type="slidenum">
              <a:rPr lang="en-US" smtClean="0"/>
              <a:t>‹#›</a:t>
            </a:fld>
            <a:endParaRPr lang="en-US"/>
          </a:p>
        </p:txBody>
      </p:sp>
    </p:spTree>
    <p:extLst>
      <p:ext uri="{BB962C8B-B14F-4D97-AF65-F5344CB8AC3E}">
        <p14:creationId xmlns:p14="http://schemas.microsoft.com/office/powerpoint/2010/main" val="1089287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BBEA3-13A8-4C21-90E2-474A9A4A17E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F8EE50-4618-4C2E-B8D1-3ECAFF94E6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4D08DC9-E581-4524-AC51-28EEFBD1CE5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71677C-8CC6-41EC-8207-0CB91DAAC6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BA8C979-624C-4265-88D5-1E8D31C081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7044425-D3A3-49FF-B882-DDCAC7D37142}"/>
              </a:ext>
            </a:extLst>
          </p:cNvPr>
          <p:cNvSpPr>
            <a:spLocks noGrp="1"/>
          </p:cNvSpPr>
          <p:nvPr>
            <p:ph type="dt" sz="half" idx="10"/>
          </p:nvPr>
        </p:nvSpPr>
        <p:spPr/>
        <p:txBody>
          <a:bodyPr/>
          <a:lstStyle/>
          <a:p>
            <a:fld id="{4A7541DD-6DF7-924F-B88B-FA38A9670AC2}" type="datetime1">
              <a:rPr lang="en-US" smtClean="0"/>
              <a:t>7/16/22</a:t>
            </a:fld>
            <a:endParaRPr lang="en-US"/>
          </a:p>
        </p:txBody>
      </p:sp>
      <p:sp>
        <p:nvSpPr>
          <p:cNvPr id="8" name="Footer Placeholder 7">
            <a:extLst>
              <a:ext uri="{FF2B5EF4-FFF2-40B4-BE49-F238E27FC236}">
                <a16:creationId xmlns:a16="http://schemas.microsoft.com/office/drawing/2014/main" id="{AF0F221D-9D0C-47F9-B843-48AFB09A59E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DF6477-9869-442D-9232-B68CFFCEF53E}"/>
              </a:ext>
            </a:extLst>
          </p:cNvPr>
          <p:cNvSpPr>
            <a:spLocks noGrp="1"/>
          </p:cNvSpPr>
          <p:nvPr>
            <p:ph type="sldNum" sz="quarter" idx="12"/>
          </p:nvPr>
        </p:nvSpPr>
        <p:spPr/>
        <p:txBody>
          <a:bodyPr/>
          <a:lstStyle/>
          <a:p>
            <a:fld id="{C6BE4A66-B151-4A9B-A492-52C46DDB9F37}" type="slidenum">
              <a:rPr lang="en-US" smtClean="0"/>
              <a:t>‹#›</a:t>
            </a:fld>
            <a:endParaRPr lang="en-US"/>
          </a:p>
        </p:txBody>
      </p:sp>
    </p:spTree>
    <p:extLst>
      <p:ext uri="{BB962C8B-B14F-4D97-AF65-F5344CB8AC3E}">
        <p14:creationId xmlns:p14="http://schemas.microsoft.com/office/powerpoint/2010/main" val="4155266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ED59E-0565-4233-B7A5-9040B46D223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C054169-97A4-44B9-87B7-5F56F0F46528}"/>
              </a:ext>
            </a:extLst>
          </p:cNvPr>
          <p:cNvSpPr>
            <a:spLocks noGrp="1"/>
          </p:cNvSpPr>
          <p:nvPr>
            <p:ph type="dt" sz="half" idx="10"/>
          </p:nvPr>
        </p:nvSpPr>
        <p:spPr/>
        <p:txBody>
          <a:bodyPr/>
          <a:lstStyle/>
          <a:p>
            <a:fld id="{48E0EAA5-1E63-A449-B485-86DD5C18D5D3}" type="datetime1">
              <a:rPr lang="en-US" smtClean="0"/>
              <a:t>7/16/22</a:t>
            </a:fld>
            <a:endParaRPr lang="en-US"/>
          </a:p>
        </p:txBody>
      </p:sp>
      <p:sp>
        <p:nvSpPr>
          <p:cNvPr id="4" name="Footer Placeholder 3">
            <a:extLst>
              <a:ext uri="{FF2B5EF4-FFF2-40B4-BE49-F238E27FC236}">
                <a16:creationId xmlns:a16="http://schemas.microsoft.com/office/drawing/2014/main" id="{5F226B57-3F5D-4AD4-AC28-62E4295F3E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1A320D-CAE1-4510-8A8B-C2041B7396A7}"/>
              </a:ext>
            </a:extLst>
          </p:cNvPr>
          <p:cNvSpPr>
            <a:spLocks noGrp="1"/>
          </p:cNvSpPr>
          <p:nvPr>
            <p:ph type="sldNum" sz="quarter" idx="12"/>
          </p:nvPr>
        </p:nvSpPr>
        <p:spPr/>
        <p:txBody>
          <a:bodyPr/>
          <a:lstStyle/>
          <a:p>
            <a:fld id="{C6BE4A66-B151-4A9B-A492-52C46DDB9F37}" type="slidenum">
              <a:rPr lang="en-US" smtClean="0"/>
              <a:t>‹#›</a:t>
            </a:fld>
            <a:endParaRPr lang="en-US"/>
          </a:p>
        </p:txBody>
      </p:sp>
    </p:spTree>
    <p:extLst>
      <p:ext uri="{BB962C8B-B14F-4D97-AF65-F5344CB8AC3E}">
        <p14:creationId xmlns:p14="http://schemas.microsoft.com/office/powerpoint/2010/main" val="2811590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FFEAE7-8B31-4E1F-B070-BF0479A7FB19}"/>
              </a:ext>
            </a:extLst>
          </p:cNvPr>
          <p:cNvSpPr>
            <a:spLocks noGrp="1"/>
          </p:cNvSpPr>
          <p:nvPr>
            <p:ph type="dt" sz="half" idx="10"/>
          </p:nvPr>
        </p:nvSpPr>
        <p:spPr/>
        <p:txBody>
          <a:bodyPr/>
          <a:lstStyle/>
          <a:p>
            <a:fld id="{8B04D2A3-343C-AA49-863D-EEBC33E01F4B}" type="datetime1">
              <a:rPr lang="en-US" smtClean="0"/>
              <a:t>7/16/22</a:t>
            </a:fld>
            <a:endParaRPr lang="en-US"/>
          </a:p>
        </p:txBody>
      </p:sp>
      <p:sp>
        <p:nvSpPr>
          <p:cNvPr id="3" name="Footer Placeholder 2">
            <a:extLst>
              <a:ext uri="{FF2B5EF4-FFF2-40B4-BE49-F238E27FC236}">
                <a16:creationId xmlns:a16="http://schemas.microsoft.com/office/drawing/2014/main" id="{86071F9A-141E-4AEF-A8ED-F29F174147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F05CA80-F4E1-4900-9179-356953EA38A0}"/>
              </a:ext>
            </a:extLst>
          </p:cNvPr>
          <p:cNvSpPr>
            <a:spLocks noGrp="1"/>
          </p:cNvSpPr>
          <p:nvPr>
            <p:ph type="sldNum" sz="quarter" idx="12"/>
          </p:nvPr>
        </p:nvSpPr>
        <p:spPr/>
        <p:txBody>
          <a:bodyPr/>
          <a:lstStyle/>
          <a:p>
            <a:fld id="{C6BE4A66-B151-4A9B-A492-52C46DDB9F37}" type="slidenum">
              <a:rPr lang="en-US" smtClean="0"/>
              <a:t>‹#›</a:t>
            </a:fld>
            <a:endParaRPr lang="en-US"/>
          </a:p>
        </p:txBody>
      </p:sp>
    </p:spTree>
    <p:extLst>
      <p:ext uri="{BB962C8B-B14F-4D97-AF65-F5344CB8AC3E}">
        <p14:creationId xmlns:p14="http://schemas.microsoft.com/office/powerpoint/2010/main" val="4066352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2C250-53BD-49B5-A563-3F1A8CE19A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BCF157-9FC5-4B5E-B228-9A9EB51365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8A98C58-82FE-4D60-88FA-3B5304DFE0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EA08FB-6018-4EC9-A81D-A1EFC0E0511B}"/>
              </a:ext>
            </a:extLst>
          </p:cNvPr>
          <p:cNvSpPr>
            <a:spLocks noGrp="1"/>
          </p:cNvSpPr>
          <p:nvPr>
            <p:ph type="dt" sz="half" idx="10"/>
          </p:nvPr>
        </p:nvSpPr>
        <p:spPr/>
        <p:txBody>
          <a:bodyPr/>
          <a:lstStyle/>
          <a:p>
            <a:fld id="{6FAC54C9-ECCB-494E-B20A-10F9BE569C2E}" type="datetime1">
              <a:rPr lang="en-US" smtClean="0"/>
              <a:t>7/16/22</a:t>
            </a:fld>
            <a:endParaRPr lang="en-US"/>
          </a:p>
        </p:txBody>
      </p:sp>
      <p:sp>
        <p:nvSpPr>
          <p:cNvPr id="6" name="Footer Placeholder 5">
            <a:extLst>
              <a:ext uri="{FF2B5EF4-FFF2-40B4-BE49-F238E27FC236}">
                <a16:creationId xmlns:a16="http://schemas.microsoft.com/office/drawing/2014/main" id="{1AF44F19-273D-40B9-91F8-85B79FA4C5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B2CC15-281E-4705-BC49-0404A301C9C6}"/>
              </a:ext>
            </a:extLst>
          </p:cNvPr>
          <p:cNvSpPr>
            <a:spLocks noGrp="1"/>
          </p:cNvSpPr>
          <p:nvPr>
            <p:ph type="sldNum" sz="quarter" idx="12"/>
          </p:nvPr>
        </p:nvSpPr>
        <p:spPr/>
        <p:txBody>
          <a:bodyPr/>
          <a:lstStyle/>
          <a:p>
            <a:fld id="{C6BE4A66-B151-4A9B-A492-52C46DDB9F37}" type="slidenum">
              <a:rPr lang="en-US" smtClean="0"/>
              <a:t>‹#›</a:t>
            </a:fld>
            <a:endParaRPr lang="en-US"/>
          </a:p>
        </p:txBody>
      </p:sp>
    </p:spTree>
    <p:extLst>
      <p:ext uri="{BB962C8B-B14F-4D97-AF65-F5344CB8AC3E}">
        <p14:creationId xmlns:p14="http://schemas.microsoft.com/office/powerpoint/2010/main" val="36908918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FAE6E-C65F-4107-B1D3-777E0AF82B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E736F34-CDFC-4047-A4C3-F7BB4EF80D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726BAB2-5DBF-42B7-8BFC-D8FA8FC483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B7D71B-47E8-41AE-9F04-0BBCA820B460}"/>
              </a:ext>
            </a:extLst>
          </p:cNvPr>
          <p:cNvSpPr>
            <a:spLocks noGrp="1"/>
          </p:cNvSpPr>
          <p:nvPr>
            <p:ph type="dt" sz="half" idx="10"/>
          </p:nvPr>
        </p:nvSpPr>
        <p:spPr/>
        <p:txBody>
          <a:bodyPr/>
          <a:lstStyle/>
          <a:p>
            <a:fld id="{722AF406-8F20-B44B-9B08-5422CB8DC207}" type="datetime1">
              <a:rPr lang="en-US" smtClean="0"/>
              <a:t>7/16/22</a:t>
            </a:fld>
            <a:endParaRPr lang="en-US"/>
          </a:p>
        </p:txBody>
      </p:sp>
      <p:sp>
        <p:nvSpPr>
          <p:cNvPr id="6" name="Footer Placeholder 5">
            <a:extLst>
              <a:ext uri="{FF2B5EF4-FFF2-40B4-BE49-F238E27FC236}">
                <a16:creationId xmlns:a16="http://schemas.microsoft.com/office/drawing/2014/main" id="{64462119-D511-4F95-80B1-59D94E8A4A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9A2E47-0E79-4CEC-A892-FEAAE8E6E1DB}"/>
              </a:ext>
            </a:extLst>
          </p:cNvPr>
          <p:cNvSpPr>
            <a:spLocks noGrp="1"/>
          </p:cNvSpPr>
          <p:nvPr>
            <p:ph type="sldNum" sz="quarter" idx="12"/>
          </p:nvPr>
        </p:nvSpPr>
        <p:spPr/>
        <p:txBody>
          <a:bodyPr/>
          <a:lstStyle/>
          <a:p>
            <a:fld id="{C6BE4A66-B151-4A9B-A492-52C46DDB9F37}" type="slidenum">
              <a:rPr lang="en-US" smtClean="0"/>
              <a:t>‹#›</a:t>
            </a:fld>
            <a:endParaRPr lang="en-US"/>
          </a:p>
        </p:txBody>
      </p:sp>
    </p:spTree>
    <p:extLst>
      <p:ext uri="{BB962C8B-B14F-4D97-AF65-F5344CB8AC3E}">
        <p14:creationId xmlns:p14="http://schemas.microsoft.com/office/powerpoint/2010/main" val="332065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08A943-36F9-4AA3-980A-C2F6715340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9CDF6C0-3D8C-4E07-A16D-C213324577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D30F12-C8A9-4CA4-9B6D-D4C0AD79BF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239F55-326A-A84C-8F64-DC32C01FD9EE}" type="datetime1">
              <a:rPr lang="en-US" smtClean="0"/>
              <a:t>7/16/22</a:t>
            </a:fld>
            <a:endParaRPr lang="en-US"/>
          </a:p>
        </p:txBody>
      </p:sp>
      <p:sp>
        <p:nvSpPr>
          <p:cNvPr id="5" name="Footer Placeholder 4">
            <a:extLst>
              <a:ext uri="{FF2B5EF4-FFF2-40B4-BE49-F238E27FC236}">
                <a16:creationId xmlns:a16="http://schemas.microsoft.com/office/drawing/2014/main" id="{D3EB90FD-F132-4A1B-B215-BFF0B915CC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94ABC89-BBC4-49EE-8B2E-D892BCCF58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BE4A66-B151-4A9B-A492-52C46DDB9F37}" type="slidenum">
              <a:rPr lang="en-US" smtClean="0"/>
              <a:t>‹#›</a:t>
            </a:fld>
            <a:endParaRPr lang="en-US"/>
          </a:p>
        </p:txBody>
      </p:sp>
    </p:spTree>
    <p:extLst>
      <p:ext uri="{BB962C8B-B14F-4D97-AF65-F5344CB8AC3E}">
        <p14:creationId xmlns:p14="http://schemas.microsoft.com/office/powerpoint/2010/main" val="9298679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pngall.com/business-growth-chart-png"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http://tex.stackexchange.com/questions/288373/how-to-draw-stacked-area-chart"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hyperlink" Target="https://www.pngall.com/business-growth-chart-png" TargetMode="External"/><Relationship Id="rId7" Type="http://schemas.openxmlformats.org/officeDocument/2006/relationships/hyperlink" Target="https://opentextbc.ca/introductiontopsychology/chapter/2-2-psychologists-use-descriptive-correlational-and-experimental-research-designs-to-understand-behavior/"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hyperlink" Target="https://en.wikipedia.org/wiki/Histogram" TargetMode="Externa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s://www.pngall.com/business-growth-chart-png"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hyperlink" Target="https://www.flickr.com/photos/taedc/16144738381" TargetMode="External"/><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hyperlink" Target="https://www.pngall.com/business-growth-chart-png"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r-craft.org/r-news/the-best-python-package-for-data-visualization/"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hyperlink" Target="https://www.r-craft.org/r-news/the-best-python-package-for-data-visualization/" TargetMode="External"/><Relationship Id="rId7" Type="http://schemas.openxmlformats.org/officeDocument/2006/relationships/hyperlink" Target="https://www.flickr.com/photos/141573413@N04/41425693524" TargetMode="Externa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4.jpg"/><Relationship Id="rId11" Type="http://schemas.openxmlformats.org/officeDocument/2006/relationships/hyperlink" Target="https://ask.hellobi.com/article/9928" TargetMode="External"/><Relationship Id="rId5" Type="http://schemas.openxmlformats.org/officeDocument/2006/relationships/hyperlink" Target="https://maken.wikiwijs.nl/167694/Excel_Office_365_L_L" TargetMode="External"/><Relationship Id="rId10" Type="http://schemas.openxmlformats.org/officeDocument/2006/relationships/image" Target="../media/image16.png"/><Relationship Id="rId4" Type="http://schemas.openxmlformats.org/officeDocument/2006/relationships/image" Target="../media/image13.jpg"/><Relationship Id="rId9" Type="http://schemas.openxmlformats.org/officeDocument/2006/relationships/hyperlink" Target="http://blog.ncce.org/2017/12/05/first-look-google-data-studio/"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hyperlink" Target="https://public.tableau.com/en-us/s/download" TargetMode="External"/><Relationship Id="rId1" Type="http://schemas.openxmlformats.org/officeDocument/2006/relationships/slideLayout" Target="../slideLayouts/slideLayout2.xml"/><Relationship Id="rId4" Type="http://schemas.openxmlformats.org/officeDocument/2006/relationships/hyperlink" Target="https://www.flickr.com/photos/141573413@N04/41425693524"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hyperlink" Target="https://www.flickr.com/photos/141573413@N04/41425693524"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pngall.com/business-growth-chart-png"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7" Type="http://schemas.openxmlformats.org/officeDocument/2006/relationships/image" Target="../media/image23.png"/><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hbr.org/2016/06/visualizations-that-really-work" TargetMode="External"/><Relationship Id="rId1" Type="http://schemas.openxmlformats.org/officeDocument/2006/relationships/slideLayout" Target="../slideLayouts/slideLayout2.xml"/><Relationship Id="rId4" Type="http://schemas.openxmlformats.org/officeDocument/2006/relationships/hyperlink" Target="https://www.pngall.com/business-growth-chart-png" TargetMode="External"/></Relationships>
</file>

<file path=ppt/slides/_rels/slide30.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1.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32.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29.png"/><Relationship Id="rId4" Type="http://schemas.openxmlformats.org/officeDocument/2006/relationships/image" Target="../media/image37.png"/></Relationships>
</file>

<file path=ppt/slides/_rels/slide33.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34.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35.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36.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29.png"/></Relationships>
</file>

<file path=ppt/slides/_rels/slide37.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38.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49.png"/><Relationship Id="rId4" Type="http://schemas.openxmlformats.org/officeDocument/2006/relationships/image" Target="../media/image48.png"/></Relationships>
</file>

<file path=ppt/slides/_rels/slide39.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4.xml.rels><?xml version="1.0" encoding="UTF-8" standalone="yes"?>
<Relationships xmlns="http://schemas.openxmlformats.org/package/2006/relationships"><Relationship Id="rId3" Type="http://schemas.openxmlformats.org/officeDocument/2006/relationships/hyperlink" Target="https://www.pngall.com/business-growth-chart-png"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54.png"/><Relationship Id="rId4" Type="http://schemas.openxmlformats.org/officeDocument/2006/relationships/image" Target="../media/image53.png"/></Relationships>
</file>

<file path=ppt/slides/_rels/slide41.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43.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57.png"/><Relationship Id="rId4" Type="http://schemas.openxmlformats.org/officeDocument/2006/relationships/image" Target="../media/image46.png"/></Relationships>
</file>

<file path=ppt/slides/_rels/slide44.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58.png"/></Relationships>
</file>

<file path=ppt/slides/_rels/slide45.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60.png"/><Relationship Id="rId4" Type="http://schemas.openxmlformats.org/officeDocument/2006/relationships/image" Target="../media/image59.png"/></Relationships>
</file>

<file path=ppt/slides/_rels/slide46.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61.png"/></Relationships>
</file>

<file path=ppt/slides/_rels/slide47.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48.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64.png"/><Relationship Id="rId4" Type="http://schemas.openxmlformats.org/officeDocument/2006/relationships/image" Target="../media/image63.png"/></Relationships>
</file>

<file path=ppt/slides/_rels/slide49.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66.png"/><Relationship Id="rId4" Type="http://schemas.openxmlformats.org/officeDocument/2006/relationships/image" Target="../media/image65.png"/></Relationships>
</file>

<file path=ppt/slides/_rels/slide5.xml.rels><?xml version="1.0" encoding="UTF-8" standalone="yes"?>
<Relationships xmlns="http://schemas.openxmlformats.org/package/2006/relationships"><Relationship Id="rId3" Type="http://schemas.openxmlformats.org/officeDocument/2006/relationships/hyperlink" Target="https://www.pngall.com/business-growth-chart-png"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image" Target="../media/image67.png"/></Relationships>
</file>

<file path=ppt/slides/_rels/slide51.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71.png"/><Relationship Id="rId4" Type="http://schemas.openxmlformats.org/officeDocument/2006/relationships/image" Target="../media/image70.png"/></Relationships>
</file>

<file path=ppt/slides/_rels/slide52.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74.png"/><Relationship Id="rId5" Type="http://schemas.openxmlformats.org/officeDocument/2006/relationships/image" Target="../media/image73.png"/><Relationship Id="rId4" Type="http://schemas.openxmlformats.org/officeDocument/2006/relationships/image" Target="../media/image72.png"/></Relationships>
</file>

<file path=ppt/slides/_rels/slide53.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76.png"/><Relationship Id="rId5" Type="http://schemas.openxmlformats.org/officeDocument/2006/relationships/image" Target="../media/image75.png"/><Relationship Id="rId4" Type="http://schemas.openxmlformats.org/officeDocument/2006/relationships/image" Target="../media/image67.png"/></Relationships>
</file>

<file path=ppt/slides/_rels/slide54.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78.png"/><Relationship Id="rId4" Type="http://schemas.openxmlformats.org/officeDocument/2006/relationships/image" Target="../media/image77.png"/></Relationships>
</file>

<file path=ppt/slides/_rels/slide55.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79.png"/></Relationships>
</file>

<file path=ppt/slides/_rels/slide56.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81.png"/><Relationship Id="rId5" Type="http://schemas.openxmlformats.org/officeDocument/2006/relationships/image" Target="../media/image80.png"/><Relationship Id="rId4" Type="http://schemas.openxmlformats.org/officeDocument/2006/relationships/image" Target="../media/image67.png"/></Relationships>
</file>

<file path=ppt/slides/_rels/slide57.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83.png"/><Relationship Id="rId4" Type="http://schemas.openxmlformats.org/officeDocument/2006/relationships/image" Target="../media/image82.png"/></Relationships>
</file>

<file path=ppt/slides/_rels/slide58.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84.png"/></Relationships>
</file>

<file path=ppt/slides/_rels/slide59.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85.png"/></Relationships>
</file>

<file path=ppt/slides/_rels/slide6.xml.rels><?xml version="1.0" encoding="UTF-8" standalone="yes"?>
<Relationships xmlns="http://schemas.openxmlformats.org/package/2006/relationships"><Relationship Id="rId3" Type="http://schemas.openxmlformats.org/officeDocument/2006/relationships/hyperlink" Target="https://www.pngall.com/business-growth-chart-png"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86.png"/><Relationship Id="rId4" Type="http://schemas.openxmlformats.org/officeDocument/2006/relationships/image" Target="../media/image85.png"/></Relationships>
</file>

<file path=ppt/slides/_rels/slide61.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87.png"/></Relationships>
</file>

<file path=ppt/slides/_rels/slide62.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89.png"/><Relationship Id="rId4" Type="http://schemas.openxmlformats.org/officeDocument/2006/relationships/image" Target="../media/image88.png"/></Relationships>
</file>

<file path=ppt/slides/_rels/slide63.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64.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93.png"/><Relationship Id="rId5" Type="http://schemas.openxmlformats.org/officeDocument/2006/relationships/image" Target="../media/image92.png"/><Relationship Id="rId4" Type="http://schemas.openxmlformats.org/officeDocument/2006/relationships/image" Target="../media/image91.png"/></Relationships>
</file>

<file path=ppt/slides/_rels/slide65.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7" Type="http://schemas.openxmlformats.org/officeDocument/2006/relationships/image" Target="../media/image97.png"/><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96.png"/><Relationship Id="rId5" Type="http://schemas.openxmlformats.org/officeDocument/2006/relationships/image" Target="../media/image95.png"/><Relationship Id="rId4" Type="http://schemas.openxmlformats.org/officeDocument/2006/relationships/image" Target="../media/image94.png"/></Relationships>
</file>

<file path=ppt/slides/_rels/slide66.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7" Type="http://schemas.openxmlformats.org/officeDocument/2006/relationships/image" Target="../media/image101.png"/><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100.png"/><Relationship Id="rId5" Type="http://schemas.openxmlformats.org/officeDocument/2006/relationships/image" Target="../media/image99.png"/><Relationship Id="rId4" Type="http://schemas.openxmlformats.org/officeDocument/2006/relationships/image" Target="../media/image98.png"/></Relationships>
</file>

<file path=ppt/slides/_rels/slide67.xml.rels><?xml version="1.0" encoding="UTF-8" standalone="yes"?>
<Relationships xmlns="http://schemas.openxmlformats.org/package/2006/relationships"><Relationship Id="rId3" Type="http://schemas.openxmlformats.org/officeDocument/2006/relationships/hyperlink" Target="https://www.flickr.com/photos/141573413@N04/41425693524"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102.png"/></Relationships>
</file>

<file path=ppt/slides/_rels/slide7.xml.rels><?xml version="1.0" encoding="UTF-8" standalone="yes"?>
<Relationships xmlns="http://schemas.openxmlformats.org/package/2006/relationships"><Relationship Id="rId3" Type="http://schemas.openxmlformats.org/officeDocument/2006/relationships/hyperlink" Target="https://www.pngall.com/business-growth-chart-png"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pngall.com/business-growth-chart-png"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hyperlink" Target="https://www.pngall.com/business-growth-chart-png" TargetMode="External"/><Relationship Id="rId7" Type="http://schemas.openxmlformats.org/officeDocument/2006/relationships/hyperlink" Target="https://michaeltoth.me/detailed-guide-to-the-bar-chart-in-r-with-ggplot.html"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hyperlink" Target="https://www.prismnet.com/~hcexres/textbook/tables.html" TargetMode="External"/><Relationship Id="rId4" Type="http://schemas.openxmlformats.org/officeDocument/2006/relationships/image" Target="../media/image2.gif"/><Relationship Id="rId9" Type="http://schemas.openxmlformats.org/officeDocument/2006/relationships/hyperlink" Target="https://roughlydaily.com/tag/data-visualizati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13F9B-BCEC-4C48-8A44-9CBE2D25A41D}"/>
              </a:ext>
            </a:extLst>
          </p:cNvPr>
          <p:cNvSpPr>
            <a:spLocks noGrp="1"/>
          </p:cNvSpPr>
          <p:nvPr>
            <p:ph type="ctrTitle"/>
          </p:nvPr>
        </p:nvSpPr>
        <p:spPr/>
        <p:txBody>
          <a:bodyPr>
            <a:normAutofit/>
          </a:bodyPr>
          <a:lstStyle/>
          <a:p>
            <a:r>
              <a:rPr lang="en-US" b="1" dirty="0">
                <a:solidFill>
                  <a:srgbClr val="FF0000"/>
                </a:solidFill>
              </a:rPr>
              <a:t>Topic 08: </a:t>
            </a:r>
            <a:br>
              <a:rPr lang="en-US" b="1" dirty="0">
                <a:solidFill>
                  <a:srgbClr val="FF0000"/>
                </a:solidFill>
              </a:rPr>
            </a:br>
            <a:r>
              <a:rPr lang="en-US" b="1" dirty="0">
                <a:solidFill>
                  <a:srgbClr val="FF0000"/>
                </a:solidFill>
              </a:rPr>
              <a:t>Data Visualization</a:t>
            </a:r>
          </a:p>
        </p:txBody>
      </p:sp>
      <p:sp>
        <p:nvSpPr>
          <p:cNvPr id="3" name="Subtitle 2">
            <a:extLst>
              <a:ext uri="{FF2B5EF4-FFF2-40B4-BE49-F238E27FC236}">
                <a16:creationId xmlns:a16="http://schemas.microsoft.com/office/drawing/2014/main" id="{04BF61A8-2EAE-4EF2-B15B-5063633AF7AE}"/>
              </a:ext>
            </a:extLst>
          </p:cNvPr>
          <p:cNvSpPr>
            <a:spLocks noGrp="1"/>
          </p:cNvSpPr>
          <p:nvPr>
            <p:ph type="subTitle" idx="1"/>
          </p:nvPr>
        </p:nvSpPr>
        <p:spPr/>
        <p:txBody>
          <a:bodyPr>
            <a:normAutofit/>
          </a:bodyPr>
          <a:lstStyle/>
          <a:p>
            <a:endParaRPr lang="en-US" sz="3600" dirty="0"/>
          </a:p>
          <a:p>
            <a:r>
              <a:rPr lang="en-TH" sz="3600" dirty="0">
                <a:solidFill>
                  <a:srgbClr val="0070C0"/>
                </a:solidFill>
              </a:rPr>
              <a:t>BDM3302: Data Management</a:t>
            </a:r>
            <a:endParaRPr lang="en-US" sz="3600" dirty="0"/>
          </a:p>
        </p:txBody>
      </p:sp>
    </p:spTree>
    <p:extLst>
      <p:ext uri="{BB962C8B-B14F-4D97-AF65-F5344CB8AC3E}">
        <p14:creationId xmlns:p14="http://schemas.microsoft.com/office/powerpoint/2010/main" val="153989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Type of Data Visualizations</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9</a:t>
            </a:fld>
            <a:endParaRPr lang="en-US"/>
          </a:p>
        </p:txBody>
      </p:sp>
      <p:pic>
        <p:nvPicPr>
          <p:cNvPr id="9" name="Picture 8" descr="Business Growth Chart PNG Transparent Images | PNG All">
            <a:extLst>
              <a:ext uri="{FF2B5EF4-FFF2-40B4-BE49-F238E27FC236}">
                <a16:creationId xmlns:a16="http://schemas.microsoft.com/office/drawing/2014/main" id="{5B87D2CA-F5DE-B057-DEF4-9FB94A97D0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76958" y="-46582"/>
            <a:ext cx="2115042" cy="1850662"/>
          </a:xfrm>
          <a:prstGeom prst="rect">
            <a:avLst/>
          </a:prstGeom>
        </p:spPr>
      </p:pic>
      <p:sp>
        <p:nvSpPr>
          <p:cNvPr id="18" name="TextBox 17">
            <a:extLst>
              <a:ext uri="{FF2B5EF4-FFF2-40B4-BE49-F238E27FC236}">
                <a16:creationId xmlns:a16="http://schemas.microsoft.com/office/drawing/2014/main" id="{5824C0ED-3031-A7AB-11B4-34D4FCDE1663}"/>
              </a:ext>
            </a:extLst>
          </p:cNvPr>
          <p:cNvSpPr txBox="1"/>
          <p:nvPr/>
        </p:nvSpPr>
        <p:spPr>
          <a:xfrm>
            <a:off x="2214280" y="5429486"/>
            <a:ext cx="2065520" cy="523220"/>
          </a:xfrm>
          <a:prstGeom prst="rect">
            <a:avLst/>
          </a:prstGeom>
          <a:noFill/>
        </p:spPr>
        <p:txBody>
          <a:bodyPr wrap="square" rtlCol="0">
            <a:spAutoFit/>
          </a:bodyPr>
          <a:lstStyle/>
          <a:p>
            <a:r>
              <a:rPr lang="en-TH" sz="2800" b="1" dirty="0">
                <a:solidFill>
                  <a:srgbClr val="FF0000"/>
                </a:solidFill>
              </a:rPr>
              <a:t>Line Graphs</a:t>
            </a:r>
          </a:p>
        </p:txBody>
      </p:sp>
      <p:sp>
        <p:nvSpPr>
          <p:cNvPr id="19" name="TextBox 18">
            <a:extLst>
              <a:ext uri="{FF2B5EF4-FFF2-40B4-BE49-F238E27FC236}">
                <a16:creationId xmlns:a16="http://schemas.microsoft.com/office/drawing/2014/main" id="{55AE55A5-7E04-0B5A-719B-4C3AF7F3F990}"/>
              </a:ext>
            </a:extLst>
          </p:cNvPr>
          <p:cNvSpPr txBox="1"/>
          <p:nvPr/>
        </p:nvSpPr>
        <p:spPr>
          <a:xfrm>
            <a:off x="7413172" y="5415703"/>
            <a:ext cx="2394856" cy="523220"/>
          </a:xfrm>
          <a:prstGeom prst="rect">
            <a:avLst/>
          </a:prstGeom>
          <a:noFill/>
        </p:spPr>
        <p:txBody>
          <a:bodyPr wrap="square" rtlCol="0">
            <a:spAutoFit/>
          </a:bodyPr>
          <a:lstStyle/>
          <a:p>
            <a:r>
              <a:rPr lang="en-TH" sz="2800" b="1" dirty="0">
                <a:solidFill>
                  <a:srgbClr val="FF0000"/>
                </a:solidFill>
              </a:rPr>
              <a:t>Area Charts</a:t>
            </a:r>
          </a:p>
        </p:txBody>
      </p:sp>
      <p:pic>
        <p:nvPicPr>
          <p:cNvPr id="10" name="Picture 9">
            <a:extLst>
              <a:ext uri="{FF2B5EF4-FFF2-40B4-BE49-F238E27FC236}">
                <a16:creationId xmlns:a16="http://schemas.microsoft.com/office/drawing/2014/main" id="{8A3F0A3D-6F32-CBEE-A239-858D1025D1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2867" y="1734927"/>
            <a:ext cx="5048347" cy="3635399"/>
          </a:xfrm>
          <a:prstGeom prst="rect">
            <a:avLst/>
          </a:prstGeom>
        </p:spPr>
      </p:pic>
      <p:pic>
        <p:nvPicPr>
          <p:cNvPr id="13" name="Picture 12" descr="pgfplots - How to draw stacked area chart - TeX - LaTeX Stack Exchange">
            <a:extLst>
              <a:ext uri="{FF2B5EF4-FFF2-40B4-BE49-F238E27FC236}">
                <a16:creationId xmlns:a16="http://schemas.microsoft.com/office/drawing/2014/main" id="{9D4DC99F-8FE0-BA3B-4F84-51D945AA483E}"/>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153006" y="1804080"/>
            <a:ext cx="4915188" cy="3535061"/>
          </a:xfrm>
          <a:prstGeom prst="rect">
            <a:avLst/>
          </a:prstGeom>
        </p:spPr>
      </p:pic>
    </p:spTree>
    <p:extLst>
      <p:ext uri="{BB962C8B-B14F-4D97-AF65-F5344CB8AC3E}">
        <p14:creationId xmlns:p14="http://schemas.microsoft.com/office/powerpoint/2010/main" val="3114180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Type of Data Visualizations</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10</a:t>
            </a:fld>
            <a:endParaRPr lang="en-US"/>
          </a:p>
        </p:txBody>
      </p:sp>
      <p:pic>
        <p:nvPicPr>
          <p:cNvPr id="9" name="Picture 8" descr="Business Growth Chart PNG Transparent Images | PNG All">
            <a:extLst>
              <a:ext uri="{FF2B5EF4-FFF2-40B4-BE49-F238E27FC236}">
                <a16:creationId xmlns:a16="http://schemas.microsoft.com/office/drawing/2014/main" id="{5B87D2CA-F5DE-B057-DEF4-9FB94A97D0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76958" y="-46582"/>
            <a:ext cx="2115042" cy="1850662"/>
          </a:xfrm>
          <a:prstGeom prst="rect">
            <a:avLst/>
          </a:prstGeom>
        </p:spPr>
      </p:pic>
      <p:sp>
        <p:nvSpPr>
          <p:cNvPr id="18" name="TextBox 17">
            <a:extLst>
              <a:ext uri="{FF2B5EF4-FFF2-40B4-BE49-F238E27FC236}">
                <a16:creationId xmlns:a16="http://schemas.microsoft.com/office/drawing/2014/main" id="{5824C0ED-3031-A7AB-11B4-34D4FCDE1663}"/>
              </a:ext>
            </a:extLst>
          </p:cNvPr>
          <p:cNvSpPr txBox="1"/>
          <p:nvPr/>
        </p:nvSpPr>
        <p:spPr>
          <a:xfrm>
            <a:off x="2148958" y="5843884"/>
            <a:ext cx="2065520" cy="523220"/>
          </a:xfrm>
          <a:prstGeom prst="rect">
            <a:avLst/>
          </a:prstGeom>
          <a:noFill/>
        </p:spPr>
        <p:txBody>
          <a:bodyPr wrap="square" rtlCol="0">
            <a:spAutoFit/>
          </a:bodyPr>
          <a:lstStyle/>
          <a:p>
            <a:r>
              <a:rPr lang="en-TH" sz="2800" b="1" dirty="0">
                <a:solidFill>
                  <a:srgbClr val="FF0000"/>
                </a:solidFill>
              </a:rPr>
              <a:t>Histograms</a:t>
            </a:r>
          </a:p>
        </p:txBody>
      </p:sp>
      <p:sp>
        <p:nvSpPr>
          <p:cNvPr id="19" name="TextBox 18">
            <a:extLst>
              <a:ext uri="{FF2B5EF4-FFF2-40B4-BE49-F238E27FC236}">
                <a16:creationId xmlns:a16="http://schemas.microsoft.com/office/drawing/2014/main" id="{55AE55A5-7E04-0B5A-719B-4C3AF7F3F990}"/>
              </a:ext>
            </a:extLst>
          </p:cNvPr>
          <p:cNvSpPr txBox="1"/>
          <p:nvPr/>
        </p:nvSpPr>
        <p:spPr>
          <a:xfrm>
            <a:off x="7587344" y="5783678"/>
            <a:ext cx="2394856" cy="523220"/>
          </a:xfrm>
          <a:prstGeom prst="rect">
            <a:avLst/>
          </a:prstGeom>
          <a:noFill/>
        </p:spPr>
        <p:txBody>
          <a:bodyPr wrap="square" rtlCol="0">
            <a:spAutoFit/>
          </a:bodyPr>
          <a:lstStyle/>
          <a:p>
            <a:r>
              <a:rPr lang="en-TH" sz="2800" b="1" dirty="0">
                <a:solidFill>
                  <a:srgbClr val="FF0000"/>
                </a:solidFill>
              </a:rPr>
              <a:t>Scatter Plots</a:t>
            </a:r>
          </a:p>
        </p:txBody>
      </p:sp>
      <p:pic>
        <p:nvPicPr>
          <p:cNvPr id="5" name="Picture 4" descr="Histogram - Wikipedia">
            <a:extLst>
              <a:ext uri="{FF2B5EF4-FFF2-40B4-BE49-F238E27FC236}">
                <a16:creationId xmlns:a16="http://schemas.microsoft.com/office/drawing/2014/main" id="{D829C5D4-6410-5ADA-6B79-9A6DC3BAA57E}"/>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517159" y="1456464"/>
            <a:ext cx="5329119" cy="4511987"/>
          </a:xfrm>
          <a:prstGeom prst="rect">
            <a:avLst/>
          </a:prstGeom>
        </p:spPr>
      </p:pic>
      <p:pic>
        <p:nvPicPr>
          <p:cNvPr id="8" name="Picture 7" descr="3.2 Psychologists Use Descriptive, Correlational, and Experimental ...">
            <a:extLst>
              <a:ext uri="{FF2B5EF4-FFF2-40B4-BE49-F238E27FC236}">
                <a16:creationId xmlns:a16="http://schemas.microsoft.com/office/drawing/2014/main" id="{EFB257F5-D1BF-CC5F-C1BA-D18ACC5F95B5}"/>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5525237" y="1686883"/>
            <a:ext cx="6149397" cy="4047344"/>
          </a:xfrm>
          <a:prstGeom prst="rect">
            <a:avLst/>
          </a:prstGeom>
        </p:spPr>
      </p:pic>
    </p:spTree>
    <p:extLst>
      <p:ext uri="{BB962C8B-B14F-4D97-AF65-F5344CB8AC3E}">
        <p14:creationId xmlns:p14="http://schemas.microsoft.com/office/powerpoint/2010/main" val="33581345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Type of Data Visualizations</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11</a:t>
            </a:fld>
            <a:endParaRPr lang="en-US"/>
          </a:p>
        </p:txBody>
      </p:sp>
      <p:pic>
        <p:nvPicPr>
          <p:cNvPr id="9" name="Picture 8" descr="Business Growth Chart PNG Transparent Images | PNG All">
            <a:extLst>
              <a:ext uri="{FF2B5EF4-FFF2-40B4-BE49-F238E27FC236}">
                <a16:creationId xmlns:a16="http://schemas.microsoft.com/office/drawing/2014/main" id="{5B87D2CA-F5DE-B057-DEF4-9FB94A97D0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76958" y="-46582"/>
            <a:ext cx="2115042" cy="1850662"/>
          </a:xfrm>
          <a:prstGeom prst="rect">
            <a:avLst/>
          </a:prstGeom>
        </p:spPr>
      </p:pic>
      <p:sp>
        <p:nvSpPr>
          <p:cNvPr id="18" name="TextBox 17">
            <a:extLst>
              <a:ext uri="{FF2B5EF4-FFF2-40B4-BE49-F238E27FC236}">
                <a16:creationId xmlns:a16="http://schemas.microsoft.com/office/drawing/2014/main" id="{5824C0ED-3031-A7AB-11B4-34D4FCDE1663}"/>
              </a:ext>
            </a:extLst>
          </p:cNvPr>
          <p:cNvSpPr txBox="1"/>
          <p:nvPr/>
        </p:nvSpPr>
        <p:spPr>
          <a:xfrm>
            <a:off x="2148958" y="5843884"/>
            <a:ext cx="2065520" cy="523220"/>
          </a:xfrm>
          <a:prstGeom prst="rect">
            <a:avLst/>
          </a:prstGeom>
          <a:noFill/>
        </p:spPr>
        <p:txBody>
          <a:bodyPr wrap="square" rtlCol="0">
            <a:spAutoFit/>
          </a:bodyPr>
          <a:lstStyle/>
          <a:p>
            <a:r>
              <a:rPr lang="en-TH" sz="2800" b="1" dirty="0">
                <a:solidFill>
                  <a:srgbClr val="FF0000"/>
                </a:solidFill>
              </a:rPr>
              <a:t>Heat Maps</a:t>
            </a:r>
          </a:p>
        </p:txBody>
      </p:sp>
      <p:sp>
        <p:nvSpPr>
          <p:cNvPr id="19" name="TextBox 18">
            <a:extLst>
              <a:ext uri="{FF2B5EF4-FFF2-40B4-BE49-F238E27FC236}">
                <a16:creationId xmlns:a16="http://schemas.microsoft.com/office/drawing/2014/main" id="{55AE55A5-7E04-0B5A-719B-4C3AF7F3F990}"/>
              </a:ext>
            </a:extLst>
          </p:cNvPr>
          <p:cNvSpPr txBox="1"/>
          <p:nvPr/>
        </p:nvSpPr>
        <p:spPr>
          <a:xfrm>
            <a:off x="7648186" y="5833130"/>
            <a:ext cx="2394856" cy="523220"/>
          </a:xfrm>
          <a:prstGeom prst="rect">
            <a:avLst/>
          </a:prstGeom>
          <a:noFill/>
        </p:spPr>
        <p:txBody>
          <a:bodyPr wrap="square" rtlCol="0">
            <a:spAutoFit/>
          </a:bodyPr>
          <a:lstStyle/>
          <a:p>
            <a:r>
              <a:rPr lang="en-TH" sz="2800" b="1" dirty="0">
                <a:solidFill>
                  <a:srgbClr val="FF0000"/>
                </a:solidFill>
              </a:rPr>
              <a:t>Tree Maps</a:t>
            </a:r>
          </a:p>
        </p:txBody>
      </p:sp>
      <p:pic>
        <p:nvPicPr>
          <p:cNvPr id="10" name="Picture 9" descr="Heat Map - Gyms in Washington DC 51193 | A heat map generate… | Flickr">
            <a:extLst>
              <a:ext uri="{FF2B5EF4-FFF2-40B4-BE49-F238E27FC236}">
                <a16:creationId xmlns:a16="http://schemas.microsoft.com/office/drawing/2014/main" id="{C0DCD7EA-4291-DA8C-F9BF-1CD95E8EE025}"/>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376201" y="1881155"/>
            <a:ext cx="5080219" cy="3772261"/>
          </a:xfrm>
          <a:prstGeom prst="rect">
            <a:avLst/>
          </a:prstGeom>
        </p:spPr>
      </p:pic>
      <p:pic>
        <p:nvPicPr>
          <p:cNvPr id="16" name="Picture 15">
            <a:extLst>
              <a:ext uri="{FF2B5EF4-FFF2-40B4-BE49-F238E27FC236}">
                <a16:creationId xmlns:a16="http://schemas.microsoft.com/office/drawing/2014/main" id="{EFE4E718-B919-5EE8-71F4-C8D2349D87B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45043" y="1881155"/>
            <a:ext cx="6270756" cy="3772261"/>
          </a:xfrm>
          <a:prstGeom prst="rect">
            <a:avLst/>
          </a:prstGeom>
        </p:spPr>
      </p:pic>
    </p:spTree>
    <p:extLst>
      <p:ext uri="{BB962C8B-B14F-4D97-AF65-F5344CB8AC3E}">
        <p14:creationId xmlns:p14="http://schemas.microsoft.com/office/powerpoint/2010/main" val="42446800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Graphs vs Charts</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12</a:t>
            </a:fld>
            <a:endParaRPr lang="en-US"/>
          </a:p>
        </p:txBody>
      </p:sp>
      <p:pic>
        <p:nvPicPr>
          <p:cNvPr id="6" name="Picture 5">
            <a:extLst>
              <a:ext uri="{FF2B5EF4-FFF2-40B4-BE49-F238E27FC236}">
                <a16:creationId xmlns:a16="http://schemas.microsoft.com/office/drawing/2014/main" id="{8DE47E08-EC59-7A8E-1D96-FAEAE3B8AC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7904" y="2063106"/>
            <a:ext cx="8274296" cy="3920826"/>
          </a:xfrm>
          <a:prstGeom prst="rect">
            <a:avLst/>
          </a:prstGeom>
        </p:spPr>
      </p:pic>
      <p:pic>
        <p:nvPicPr>
          <p:cNvPr id="7" name="Picture 6" descr="Business Growth Chart PNG Transparent Images | PNG All">
            <a:extLst>
              <a:ext uri="{FF2B5EF4-FFF2-40B4-BE49-F238E27FC236}">
                <a16:creationId xmlns:a16="http://schemas.microsoft.com/office/drawing/2014/main" id="{1185E85A-603D-686C-D3FC-328220A021D4}"/>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0076958" y="-46582"/>
            <a:ext cx="2115042" cy="1850662"/>
          </a:xfrm>
          <a:prstGeom prst="rect">
            <a:avLst/>
          </a:prstGeom>
        </p:spPr>
      </p:pic>
      <p:sp>
        <p:nvSpPr>
          <p:cNvPr id="11" name="TextBox 10">
            <a:extLst>
              <a:ext uri="{FF2B5EF4-FFF2-40B4-BE49-F238E27FC236}">
                <a16:creationId xmlns:a16="http://schemas.microsoft.com/office/drawing/2014/main" id="{6BAC1D8B-9768-458B-195A-4D3A7A6124CA}"/>
              </a:ext>
            </a:extLst>
          </p:cNvPr>
          <p:cNvSpPr txBox="1"/>
          <p:nvPr/>
        </p:nvSpPr>
        <p:spPr>
          <a:xfrm>
            <a:off x="1993692" y="1690688"/>
            <a:ext cx="3584891" cy="523220"/>
          </a:xfrm>
          <a:prstGeom prst="rect">
            <a:avLst/>
          </a:prstGeom>
          <a:noFill/>
        </p:spPr>
        <p:txBody>
          <a:bodyPr wrap="square" rtlCol="0">
            <a:spAutoFit/>
          </a:bodyPr>
          <a:lstStyle/>
          <a:p>
            <a:r>
              <a:rPr lang="en-TH" sz="2800" b="1" dirty="0">
                <a:solidFill>
                  <a:srgbClr val="FF0000"/>
                </a:solidFill>
              </a:rPr>
              <a:t>Plot number in x,y axis</a:t>
            </a:r>
          </a:p>
        </p:txBody>
      </p:sp>
      <p:sp>
        <p:nvSpPr>
          <p:cNvPr id="12" name="TextBox 11">
            <a:extLst>
              <a:ext uri="{FF2B5EF4-FFF2-40B4-BE49-F238E27FC236}">
                <a16:creationId xmlns:a16="http://schemas.microsoft.com/office/drawing/2014/main" id="{33D6A1DE-76B4-7AAC-6EB0-411A2118ECA5}"/>
              </a:ext>
            </a:extLst>
          </p:cNvPr>
          <p:cNvSpPr txBox="1"/>
          <p:nvPr/>
        </p:nvSpPr>
        <p:spPr>
          <a:xfrm>
            <a:off x="6115774" y="1690688"/>
            <a:ext cx="3866426" cy="523220"/>
          </a:xfrm>
          <a:prstGeom prst="rect">
            <a:avLst/>
          </a:prstGeom>
          <a:noFill/>
        </p:spPr>
        <p:txBody>
          <a:bodyPr wrap="square" rtlCol="0">
            <a:spAutoFit/>
          </a:bodyPr>
          <a:lstStyle/>
          <a:p>
            <a:r>
              <a:rPr lang="en-TH" sz="2800" b="1" dirty="0">
                <a:solidFill>
                  <a:srgbClr val="FF0000"/>
                </a:solidFill>
              </a:rPr>
              <a:t>Compare and run trends</a:t>
            </a:r>
          </a:p>
        </p:txBody>
      </p:sp>
    </p:spTree>
    <p:extLst>
      <p:ext uri="{BB962C8B-B14F-4D97-AF65-F5344CB8AC3E}">
        <p14:creationId xmlns:p14="http://schemas.microsoft.com/office/powerpoint/2010/main" val="10388564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How to create Data Visualization?</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690688"/>
            <a:ext cx="10515600" cy="4351338"/>
          </a:xfrm>
        </p:spPr>
        <p:txBody>
          <a:bodyPr>
            <a:normAutofit/>
          </a:bodyPr>
          <a:lstStyle/>
          <a:p>
            <a:endParaRPr lang="en-US" dirty="0"/>
          </a:p>
          <a:p>
            <a:r>
              <a:rPr lang="en-US" sz="3200" dirty="0"/>
              <a:t>In this era of big data, businesses need a data visualization tool that would solve all their visualization needs</a:t>
            </a:r>
          </a:p>
          <a:p>
            <a:r>
              <a:rPr lang="en-US" sz="3200" dirty="0"/>
              <a:t>The effectiveness of any data visualization tool lies in the richness of data visualization capabilities that it offers</a:t>
            </a:r>
          </a:p>
          <a:p>
            <a:r>
              <a:rPr lang="en-US" sz="3200" dirty="0"/>
              <a:t>There are four basic data visualization tools you should know: Excel, Tableau, Google Data Studio, Power BI</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13</a:t>
            </a:fld>
            <a:endParaRPr lang="en-US"/>
          </a:p>
        </p:txBody>
      </p:sp>
      <p:pic>
        <p:nvPicPr>
          <p:cNvPr id="10" name="Picture 9" descr="The Best Python Package for Data Visualization – R-Craft">
            <a:extLst>
              <a:ext uri="{FF2B5EF4-FFF2-40B4-BE49-F238E27FC236}">
                <a16:creationId xmlns:a16="http://schemas.microsoft.com/office/drawing/2014/main" id="{8BF9F97A-571A-00EB-7C77-3ABB0771EF8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965854" y="0"/>
            <a:ext cx="3226145" cy="2158584"/>
          </a:xfrm>
          <a:prstGeom prst="rect">
            <a:avLst/>
          </a:prstGeom>
        </p:spPr>
      </p:pic>
    </p:spTree>
    <p:extLst>
      <p:ext uri="{BB962C8B-B14F-4D97-AF65-F5344CB8AC3E}">
        <p14:creationId xmlns:p14="http://schemas.microsoft.com/office/powerpoint/2010/main" val="26289599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Data Visualization Tools</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14</a:t>
            </a:fld>
            <a:endParaRPr lang="en-US"/>
          </a:p>
        </p:txBody>
      </p:sp>
      <p:pic>
        <p:nvPicPr>
          <p:cNvPr id="10" name="Picture 9" descr="The Best Python Package for Data Visualization – R-Craft">
            <a:extLst>
              <a:ext uri="{FF2B5EF4-FFF2-40B4-BE49-F238E27FC236}">
                <a16:creationId xmlns:a16="http://schemas.microsoft.com/office/drawing/2014/main" id="{8BF9F97A-571A-00EB-7C77-3ABB0771EF8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614584" y="65959"/>
            <a:ext cx="3226145" cy="2158584"/>
          </a:xfrm>
          <a:prstGeom prst="rect">
            <a:avLst/>
          </a:prstGeom>
        </p:spPr>
      </p:pic>
      <p:pic>
        <p:nvPicPr>
          <p:cNvPr id="12" name="Picture 11" descr="Excel Office 365 L&amp;L - Lesmateriaal - Wikiwijs">
            <a:extLst>
              <a:ext uri="{FF2B5EF4-FFF2-40B4-BE49-F238E27FC236}">
                <a16:creationId xmlns:a16="http://schemas.microsoft.com/office/drawing/2014/main" id="{7CA171AE-2027-E02A-873B-C26B31F37098}"/>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3151058" y="1824498"/>
            <a:ext cx="2849380" cy="2849380"/>
          </a:xfrm>
          <a:prstGeom prst="rect">
            <a:avLst/>
          </a:prstGeom>
        </p:spPr>
      </p:pic>
      <p:pic>
        <p:nvPicPr>
          <p:cNvPr id="15" name="Picture 14" descr="Tableau Logo | When using this image please provide photo cr… | Flickr">
            <a:extLst>
              <a:ext uri="{FF2B5EF4-FFF2-40B4-BE49-F238E27FC236}">
                <a16:creationId xmlns:a16="http://schemas.microsoft.com/office/drawing/2014/main" id="{E4C8E10D-70A8-0701-151D-4B5617A333DE}"/>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5797618" y="2270482"/>
            <a:ext cx="3057753" cy="1773497"/>
          </a:xfrm>
          <a:prstGeom prst="rect">
            <a:avLst/>
          </a:prstGeom>
        </p:spPr>
      </p:pic>
      <p:pic>
        <p:nvPicPr>
          <p:cNvPr id="18" name="Picture 17" descr="First Look: Google Data Studio - NCCE's Tech Savvy Teacher Blog">
            <a:extLst>
              <a:ext uri="{FF2B5EF4-FFF2-40B4-BE49-F238E27FC236}">
                <a16:creationId xmlns:a16="http://schemas.microsoft.com/office/drawing/2014/main" id="{E9A461C4-A39E-8028-F35A-C492AB001E20}"/>
              </a:ext>
            </a:extLst>
          </p:cNvPr>
          <p:cNvPicPr>
            <a:picLocks noChangeAspect="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3233086" y="4498890"/>
            <a:ext cx="2743200" cy="1920805"/>
          </a:xfrm>
          <a:prstGeom prst="rect">
            <a:avLst/>
          </a:prstGeom>
        </p:spPr>
      </p:pic>
      <p:pic>
        <p:nvPicPr>
          <p:cNvPr id="21" name="Picture 20" descr="Power BI可视化入门（一） - 天善智能：专注于商业智能BI和数据分析、大数据领域的垂直社区平台">
            <a:extLst>
              <a:ext uri="{FF2B5EF4-FFF2-40B4-BE49-F238E27FC236}">
                <a16:creationId xmlns:a16="http://schemas.microsoft.com/office/drawing/2014/main" id="{D077417E-811D-A1D1-868F-7211CCA3818A}"/>
              </a:ext>
            </a:extLst>
          </p:cNvPr>
          <p:cNvPicPr>
            <a:picLocks noChangeAspect="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6096000" y="4273951"/>
            <a:ext cx="2743200" cy="2198594"/>
          </a:xfrm>
          <a:prstGeom prst="rect">
            <a:avLst/>
          </a:prstGeom>
        </p:spPr>
      </p:pic>
      <p:sp>
        <p:nvSpPr>
          <p:cNvPr id="23" name="Cloud Callout 22">
            <a:extLst>
              <a:ext uri="{FF2B5EF4-FFF2-40B4-BE49-F238E27FC236}">
                <a16:creationId xmlns:a16="http://schemas.microsoft.com/office/drawing/2014/main" id="{A84DE2E4-12F3-0462-3347-7608FF044FC2}"/>
              </a:ext>
            </a:extLst>
          </p:cNvPr>
          <p:cNvSpPr/>
          <p:nvPr/>
        </p:nvSpPr>
        <p:spPr>
          <a:xfrm>
            <a:off x="-160138" y="1234439"/>
            <a:ext cx="3730537" cy="2943323"/>
          </a:xfrm>
          <a:prstGeom prst="cloudCallout">
            <a:avLst>
              <a:gd name="adj1" fmla="val 61144"/>
              <a:gd name="adj2" fmla="val 38391"/>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TH" sz="2100" dirty="0"/>
              <a:t>Basic spreadsheet tool which is ease of use to collect data but cannot enhance </a:t>
            </a:r>
            <a:r>
              <a:rPr lang="en-US" sz="2100" dirty="0"/>
              <a:t>in huge amount of data.</a:t>
            </a:r>
            <a:endParaRPr lang="en-TH" sz="2100" dirty="0"/>
          </a:p>
        </p:txBody>
      </p:sp>
      <p:sp>
        <p:nvSpPr>
          <p:cNvPr id="24" name="Cloud Callout 23">
            <a:extLst>
              <a:ext uri="{FF2B5EF4-FFF2-40B4-BE49-F238E27FC236}">
                <a16:creationId xmlns:a16="http://schemas.microsoft.com/office/drawing/2014/main" id="{485E3E6C-CA7E-31FB-B7F4-B0210C0A91DD}"/>
              </a:ext>
            </a:extLst>
          </p:cNvPr>
          <p:cNvSpPr/>
          <p:nvPr/>
        </p:nvSpPr>
        <p:spPr>
          <a:xfrm>
            <a:off x="-95561" y="3682397"/>
            <a:ext cx="3665960" cy="3324193"/>
          </a:xfrm>
          <a:prstGeom prst="cloudCallout">
            <a:avLst>
              <a:gd name="adj1" fmla="val 69137"/>
              <a:gd name="adj2" fmla="val -472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100" dirty="0"/>
              <a:t>Simple and nice with collaboration. Huge amount of data can be accepted and free of charge but based on web browser.</a:t>
            </a:r>
            <a:endParaRPr lang="en-TH" sz="2100" dirty="0"/>
          </a:p>
        </p:txBody>
      </p:sp>
      <p:sp>
        <p:nvSpPr>
          <p:cNvPr id="25" name="Cloud Callout 24">
            <a:extLst>
              <a:ext uri="{FF2B5EF4-FFF2-40B4-BE49-F238E27FC236}">
                <a16:creationId xmlns:a16="http://schemas.microsoft.com/office/drawing/2014/main" id="{4020C2C0-6D6C-E958-6C59-0414BD4F5EFE}"/>
              </a:ext>
            </a:extLst>
          </p:cNvPr>
          <p:cNvSpPr/>
          <p:nvPr/>
        </p:nvSpPr>
        <p:spPr>
          <a:xfrm>
            <a:off x="8227657" y="262891"/>
            <a:ext cx="4124481" cy="3419506"/>
          </a:xfrm>
          <a:prstGeom prst="cloudCallout">
            <a:avLst>
              <a:gd name="adj1" fmla="val -61695"/>
              <a:gd name="adj2" fmla="val 42123"/>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sz="2000" dirty="0"/>
              <a:t>Create interactive graphs, stunning maps, and live dashboards in minutes. Support both cloud and public desktop (free).</a:t>
            </a:r>
          </a:p>
        </p:txBody>
      </p:sp>
      <p:sp>
        <p:nvSpPr>
          <p:cNvPr id="26" name="Cloud Callout 25">
            <a:extLst>
              <a:ext uri="{FF2B5EF4-FFF2-40B4-BE49-F238E27FC236}">
                <a16:creationId xmlns:a16="http://schemas.microsoft.com/office/drawing/2014/main" id="{0EE85450-8AD2-ABF5-208F-24C5EAD69007}"/>
              </a:ext>
            </a:extLst>
          </p:cNvPr>
          <p:cNvSpPr/>
          <p:nvPr/>
        </p:nvSpPr>
        <p:spPr>
          <a:xfrm>
            <a:off x="8610599" y="3308592"/>
            <a:ext cx="4017605" cy="3570443"/>
          </a:xfrm>
          <a:prstGeom prst="cloudCallout">
            <a:avLst>
              <a:gd name="adj1" fmla="val -69972"/>
              <a:gd name="adj2" fmla="val -15923"/>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Easily connect to, model, and visualize your data. Get fast, AI-powered answers to your business questions. But require paid subscription version when you would like to share for collaboration.</a:t>
            </a:r>
          </a:p>
        </p:txBody>
      </p:sp>
    </p:spTree>
    <p:extLst>
      <p:ext uri="{BB962C8B-B14F-4D97-AF65-F5344CB8AC3E}">
        <p14:creationId xmlns:p14="http://schemas.microsoft.com/office/powerpoint/2010/main" val="213225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Which tool do we use in lab class?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690688"/>
            <a:ext cx="10515600" cy="4351338"/>
          </a:xfrm>
        </p:spPr>
        <p:txBody>
          <a:bodyPr>
            <a:normAutofit fontScale="92500" lnSpcReduction="20000"/>
          </a:bodyPr>
          <a:lstStyle/>
          <a:p>
            <a:endParaRPr lang="en-US" dirty="0"/>
          </a:p>
          <a:p>
            <a:r>
              <a:rPr lang="en-US" sz="3200" dirty="0"/>
              <a:t>We decide to choose </a:t>
            </a:r>
            <a:r>
              <a:rPr lang="en-US" sz="3200" b="1" dirty="0"/>
              <a:t>Tableau</a:t>
            </a:r>
            <a:r>
              <a:rPr lang="en-US" sz="3200" dirty="0"/>
              <a:t> due to free of charge for education use (Power BI requires paid subscription before sharing)</a:t>
            </a:r>
          </a:p>
          <a:p>
            <a:r>
              <a:rPr lang="en-US" sz="3200" dirty="0"/>
              <a:t>There is the </a:t>
            </a:r>
            <a:r>
              <a:rPr lang="en-US" sz="3200" b="1" dirty="0"/>
              <a:t>Public Desktop</a:t>
            </a:r>
            <a:r>
              <a:rPr lang="en-US" sz="3200" dirty="0"/>
              <a:t> as a free version for you to download in your own desktop or laptop at home </a:t>
            </a:r>
            <a:r>
              <a:rPr lang="en-US" sz="3200" b="1" dirty="0">
                <a:solidFill>
                  <a:srgbClr val="FF0000"/>
                </a:solidFill>
              </a:rPr>
              <a:t>(This version can save file in Tableau Public Cloud only)</a:t>
            </a:r>
          </a:p>
          <a:p>
            <a:r>
              <a:rPr lang="en-US" sz="3200" dirty="0"/>
              <a:t>It can be easily to share the link to the audiences that open from cloud directly</a:t>
            </a:r>
          </a:p>
          <a:p>
            <a:r>
              <a:rPr lang="en-US" sz="3200" dirty="0"/>
              <a:t>Inside computer lab room SC0501 &amp; SC0502, there is the full usage educational license for </a:t>
            </a:r>
            <a:r>
              <a:rPr lang="en-US" sz="3200" b="1" dirty="0"/>
              <a:t>Professional Desktop</a:t>
            </a:r>
            <a:r>
              <a:rPr lang="en-US" sz="3200" dirty="0"/>
              <a:t> version (apply year by year)</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15</a:t>
            </a:fld>
            <a:endParaRPr lang="en-US"/>
          </a:p>
        </p:txBody>
      </p:sp>
      <p:pic>
        <p:nvPicPr>
          <p:cNvPr id="5" name="Picture 4" descr="Tableau Logo | When using this image please provide photo cr… | Flickr">
            <a:extLst>
              <a:ext uri="{FF2B5EF4-FFF2-40B4-BE49-F238E27FC236}">
                <a16:creationId xmlns:a16="http://schemas.microsoft.com/office/drawing/2014/main" id="{7E49E78C-C6A5-6281-5274-45453CF9B91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134247" y="0"/>
            <a:ext cx="3057753" cy="1773497"/>
          </a:xfrm>
          <a:prstGeom prst="rect">
            <a:avLst/>
          </a:prstGeom>
        </p:spPr>
      </p:pic>
    </p:spTree>
    <p:extLst>
      <p:ext uri="{BB962C8B-B14F-4D97-AF65-F5344CB8AC3E}">
        <p14:creationId xmlns:p14="http://schemas.microsoft.com/office/powerpoint/2010/main" val="39924492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88FFC-C69B-598E-58AF-B7BA83902320}"/>
              </a:ext>
            </a:extLst>
          </p:cNvPr>
          <p:cNvSpPr>
            <a:spLocks noGrp="1"/>
          </p:cNvSpPr>
          <p:nvPr>
            <p:ph type="title"/>
          </p:nvPr>
        </p:nvSpPr>
        <p:spPr/>
        <p:txBody>
          <a:bodyPr/>
          <a:lstStyle/>
          <a:p>
            <a:r>
              <a:rPr lang="en-US" b="1" dirty="0">
                <a:solidFill>
                  <a:srgbClr val="FF0000"/>
                </a:solidFill>
              </a:rPr>
              <a:t>Public Desktop vs Professional Desktop</a:t>
            </a:r>
            <a:endParaRPr lang="en-TH" dirty="0"/>
          </a:p>
        </p:txBody>
      </p:sp>
      <p:sp>
        <p:nvSpPr>
          <p:cNvPr id="3" name="Content Placeholder 2">
            <a:extLst>
              <a:ext uri="{FF2B5EF4-FFF2-40B4-BE49-F238E27FC236}">
                <a16:creationId xmlns:a16="http://schemas.microsoft.com/office/drawing/2014/main" id="{EC59308E-5824-A1CE-2506-230B2DE6EBDA}"/>
              </a:ext>
            </a:extLst>
          </p:cNvPr>
          <p:cNvSpPr>
            <a:spLocks noGrp="1"/>
          </p:cNvSpPr>
          <p:nvPr>
            <p:ph sz="half" idx="1"/>
          </p:nvPr>
        </p:nvSpPr>
        <p:spPr/>
        <p:txBody>
          <a:bodyPr>
            <a:normAutofit lnSpcReduction="10000"/>
          </a:bodyPr>
          <a:lstStyle/>
          <a:p>
            <a:r>
              <a:rPr lang="en-TH" dirty="0"/>
              <a:t>Public Desktop</a:t>
            </a:r>
          </a:p>
          <a:p>
            <a:pPr lvl="1"/>
            <a:r>
              <a:rPr lang="en-US" dirty="0"/>
              <a:t>Essentially a free version of Tableau visualization tool </a:t>
            </a:r>
          </a:p>
          <a:p>
            <a:pPr lvl="1"/>
            <a:r>
              <a:rPr lang="en-US" dirty="0"/>
              <a:t>It allows you to use most of the tool functions</a:t>
            </a:r>
          </a:p>
          <a:p>
            <a:pPr lvl="1"/>
            <a:r>
              <a:rPr lang="en-US" dirty="0"/>
              <a:t>You can create visualizations and connect to CSV, Text and Excel documents </a:t>
            </a:r>
          </a:p>
          <a:p>
            <a:pPr lvl="1"/>
            <a:r>
              <a:rPr lang="en-US" dirty="0"/>
              <a:t>The largest difference is that Tableau Public does not allow you to save your workbooks locally</a:t>
            </a:r>
            <a:endParaRPr lang="en-TH" dirty="0"/>
          </a:p>
        </p:txBody>
      </p:sp>
      <p:sp>
        <p:nvSpPr>
          <p:cNvPr id="4" name="Content Placeholder 3">
            <a:extLst>
              <a:ext uri="{FF2B5EF4-FFF2-40B4-BE49-F238E27FC236}">
                <a16:creationId xmlns:a16="http://schemas.microsoft.com/office/drawing/2014/main" id="{4CB36D1A-6078-3D3E-65CD-1958B804DE14}"/>
              </a:ext>
            </a:extLst>
          </p:cNvPr>
          <p:cNvSpPr>
            <a:spLocks noGrp="1"/>
          </p:cNvSpPr>
          <p:nvPr>
            <p:ph sz="half" idx="2"/>
          </p:nvPr>
        </p:nvSpPr>
        <p:spPr/>
        <p:txBody>
          <a:bodyPr>
            <a:normAutofit lnSpcReduction="10000"/>
          </a:bodyPr>
          <a:lstStyle/>
          <a:p>
            <a:r>
              <a:rPr lang="en-TH" dirty="0"/>
              <a:t>Professional Desktop</a:t>
            </a:r>
          </a:p>
          <a:p>
            <a:pPr lvl="1"/>
            <a:r>
              <a:rPr lang="en-US" dirty="0"/>
              <a:t>The professional version of this can transform, process and store huge volumes of data which is responsible for all the data-driven decision making of an organization</a:t>
            </a:r>
          </a:p>
          <a:p>
            <a:pPr lvl="1"/>
            <a:r>
              <a:rPr lang="en-US" dirty="0"/>
              <a:t>You can create visualizations for full edition and can save in desktop or laptop computer</a:t>
            </a:r>
          </a:p>
          <a:p>
            <a:pPr lvl="1"/>
            <a:r>
              <a:rPr lang="en-US" dirty="0"/>
              <a:t>Require paid subscription </a:t>
            </a:r>
          </a:p>
          <a:p>
            <a:pPr lvl="1"/>
            <a:r>
              <a:rPr lang="en-US" dirty="0"/>
              <a:t>Computer lab room SC0501 &amp; SC0502 has already set for the educational license</a:t>
            </a:r>
            <a:endParaRPr lang="en-TH" dirty="0"/>
          </a:p>
        </p:txBody>
      </p:sp>
      <p:sp>
        <p:nvSpPr>
          <p:cNvPr id="5" name="Slide Number Placeholder 4">
            <a:extLst>
              <a:ext uri="{FF2B5EF4-FFF2-40B4-BE49-F238E27FC236}">
                <a16:creationId xmlns:a16="http://schemas.microsoft.com/office/drawing/2014/main" id="{B15289C5-1F4C-3709-85B0-36791C519A1E}"/>
              </a:ext>
            </a:extLst>
          </p:cNvPr>
          <p:cNvSpPr>
            <a:spLocks noGrp="1"/>
          </p:cNvSpPr>
          <p:nvPr>
            <p:ph type="sldNum" sz="quarter" idx="12"/>
          </p:nvPr>
        </p:nvSpPr>
        <p:spPr/>
        <p:txBody>
          <a:bodyPr/>
          <a:lstStyle/>
          <a:p>
            <a:fld id="{C6BE4A66-B151-4A9B-A492-52C46DDB9F37}" type="slidenum">
              <a:rPr lang="en-US" smtClean="0"/>
              <a:t>16</a:t>
            </a:fld>
            <a:endParaRPr lang="en-US"/>
          </a:p>
        </p:txBody>
      </p:sp>
      <p:pic>
        <p:nvPicPr>
          <p:cNvPr id="6" name="Picture 5" descr="Tableau Logo | When using this image please provide photo cr… | Flickr">
            <a:extLst>
              <a:ext uri="{FF2B5EF4-FFF2-40B4-BE49-F238E27FC236}">
                <a16:creationId xmlns:a16="http://schemas.microsoft.com/office/drawing/2014/main" id="{F549289D-E03D-E325-F0B5-62DCF2A67E7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906545" y="1"/>
            <a:ext cx="2285455" cy="1325564"/>
          </a:xfrm>
          <a:prstGeom prst="rect">
            <a:avLst/>
          </a:prstGeom>
        </p:spPr>
      </p:pic>
    </p:spTree>
    <p:extLst>
      <p:ext uri="{BB962C8B-B14F-4D97-AF65-F5344CB8AC3E}">
        <p14:creationId xmlns:p14="http://schemas.microsoft.com/office/powerpoint/2010/main" val="24533999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Set up Tableau Public Desktop </a:t>
            </a:r>
            <a:br>
              <a:rPr lang="en-US" b="1" dirty="0">
                <a:solidFill>
                  <a:srgbClr val="FF0000"/>
                </a:solidFill>
              </a:rPr>
            </a:br>
            <a:r>
              <a:rPr lang="en-US" b="1" dirty="0">
                <a:solidFill>
                  <a:srgbClr val="FF0000"/>
                </a:solidFill>
              </a:rPr>
              <a:t>at home (Quick Install)</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690688"/>
            <a:ext cx="10515600" cy="4351338"/>
          </a:xfrm>
        </p:spPr>
        <p:txBody>
          <a:bodyPr>
            <a:normAutofit/>
          </a:bodyPr>
          <a:lstStyle/>
          <a:p>
            <a:endParaRPr lang="en-US" dirty="0"/>
          </a:p>
          <a:p>
            <a:r>
              <a:rPr lang="en-US" sz="3200" dirty="0"/>
              <a:t>Go to this </a:t>
            </a:r>
            <a:r>
              <a:rPr lang="en-US" sz="3200" dirty="0">
                <a:hlinkClick r:id="rId2"/>
              </a:rPr>
              <a:t>website</a:t>
            </a:r>
            <a:r>
              <a:rPr lang="en-US" sz="3200" dirty="0"/>
              <a:t> and click orange button </a:t>
            </a:r>
            <a:r>
              <a:rPr lang="en-US" sz="3200" b="1" dirty="0"/>
              <a:t>“DOWNLOAD THE APP” </a:t>
            </a:r>
            <a:r>
              <a:rPr lang="en-US" sz="3200" dirty="0"/>
              <a:t>and then click </a:t>
            </a:r>
            <a:r>
              <a:rPr lang="en-US" sz="3200" b="1" dirty="0"/>
              <a:t>“DOWNLOAD THE APP” </a:t>
            </a:r>
            <a:r>
              <a:rPr lang="en-US" sz="3200" dirty="0"/>
              <a:t>again</a:t>
            </a:r>
          </a:p>
          <a:p>
            <a:r>
              <a:rPr lang="en-US" sz="3200" dirty="0"/>
              <a:t>Register your personal information and then click </a:t>
            </a:r>
            <a:r>
              <a:rPr lang="en-US" sz="3200" b="1" dirty="0"/>
              <a:t>“DOWNLOAD THE APP”</a:t>
            </a:r>
            <a:r>
              <a:rPr lang="en-US" sz="3200" dirty="0"/>
              <a:t> again to download the app</a:t>
            </a:r>
          </a:p>
          <a:p>
            <a:r>
              <a:rPr lang="en-US" sz="3200" dirty="0"/>
              <a:t>When the app is downloaded, double click file to install and follow the instruction until complete</a:t>
            </a:r>
          </a:p>
          <a:p>
            <a:endParaRPr lang="en-US" sz="3200" dirty="0"/>
          </a:p>
          <a:p>
            <a:endParaRPr lang="en-US" sz="3200" dirty="0"/>
          </a:p>
          <a:p>
            <a:endParaRPr lang="en-US" sz="3200"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17</a:t>
            </a:fld>
            <a:endParaRPr lang="en-US"/>
          </a:p>
        </p:txBody>
      </p:sp>
      <p:pic>
        <p:nvPicPr>
          <p:cNvPr id="5" name="Picture 4" descr="Tableau Logo | When using this image please provide photo cr… | Flickr">
            <a:extLst>
              <a:ext uri="{FF2B5EF4-FFF2-40B4-BE49-F238E27FC236}">
                <a16:creationId xmlns:a16="http://schemas.microsoft.com/office/drawing/2014/main" id="{5C2CE9F8-2B58-4A05-C898-5298429A130F}"/>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9744912" y="0"/>
            <a:ext cx="2447088" cy="1419311"/>
          </a:xfrm>
          <a:prstGeom prst="rect">
            <a:avLst/>
          </a:prstGeom>
        </p:spPr>
      </p:pic>
    </p:spTree>
    <p:extLst>
      <p:ext uri="{BB962C8B-B14F-4D97-AF65-F5344CB8AC3E}">
        <p14:creationId xmlns:p14="http://schemas.microsoft.com/office/powerpoint/2010/main" val="14766811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D68F362-E97F-93B3-3832-82BFE4ADC7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1985" y="1828655"/>
            <a:ext cx="4419928" cy="4174765"/>
          </a:xfrm>
          <a:prstGeom prst="rect">
            <a:avLst/>
          </a:prstGeom>
        </p:spPr>
      </p:pic>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Set up Tableau Public Desktop </a:t>
            </a:r>
            <a:br>
              <a:rPr lang="en-US" b="1" dirty="0">
                <a:solidFill>
                  <a:srgbClr val="FF0000"/>
                </a:solidFill>
              </a:rPr>
            </a:br>
            <a:r>
              <a:rPr lang="en-US" b="1" dirty="0">
                <a:solidFill>
                  <a:srgbClr val="FF0000"/>
                </a:solidFill>
              </a:rPr>
              <a:t>at home (Quick Install)</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18</a:t>
            </a:fld>
            <a:endParaRPr lang="en-US"/>
          </a:p>
        </p:txBody>
      </p:sp>
      <p:pic>
        <p:nvPicPr>
          <p:cNvPr id="5" name="Picture 4" descr="Tableau Logo | When using this image please provide photo cr… | Flickr">
            <a:extLst>
              <a:ext uri="{FF2B5EF4-FFF2-40B4-BE49-F238E27FC236}">
                <a16:creationId xmlns:a16="http://schemas.microsoft.com/office/drawing/2014/main" id="{5C2CE9F8-2B58-4A05-C898-5298429A130F}"/>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9742749" y="12195"/>
            <a:ext cx="2449251" cy="1420566"/>
          </a:xfrm>
          <a:prstGeom prst="rect">
            <a:avLst/>
          </a:prstGeom>
        </p:spPr>
      </p:pic>
      <p:pic>
        <p:nvPicPr>
          <p:cNvPr id="11" name="Picture 10">
            <a:extLst>
              <a:ext uri="{FF2B5EF4-FFF2-40B4-BE49-F238E27FC236}">
                <a16:creationId xmlns:a16="http://schemas.microsoft.com/office/drawing/2014/main" id="{F2BD6BAC-02BF-B08F-B3C1-8D6875B472C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5110" y="1564958"/>
            <a:ext cx="5872895" cy="2053796"/>
          </a:xfrm>
          <a:prstGeom prst="rect">
            <a:avLst/>
          </a:prstGeom>
        </p:spPr>
      </p:pic>
      <p:pic>
        <p:nvPicPr>
          <p:cNvPr id="13" name="Picture 12">
            <a:extLst>
              <a:ext uri="{FF2B5EF4-FFF2-40B4-BE49-F238E27FC236}">
                <a16:creationId xmlns:a16="http://schemas.microsoft.com/office/drawing/2014/main" id="{DD9AFB93-7752-C96A-CC93-ADB550FEB8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110" y="4237403"/>
            <a:ext cx="5900619" cy="2255472"/>
          </a:xfrm>
          <a:prstGeom prst="rect">
            <a:avLst/>
          </a:prstGeom>
        </p:spPr>
      </p:pic>
      <p:sp>
        <p:nvSpPr>
          <p:cNvPr id="14" name="Donut 13">
            <a:extLst>
              <a:ext uri="{FF2B5EF4-FFF2-40B4-BE49-F238E27FC236}">
                <a16:creationId xmlns:a16="http://schemas.microsoft.com/office/drawing/2014/main" id="{F7206AB6-0A79-A8C0-C234-B400350C2645}"/>
              </a:ext>
            </a:extLst>
          </p:cNvPr>
          <p:cNvSpPr/>
          <p:nvPr/>
        </p:nvSpPr>
        <p:spPr>
          <a:xfrm>
            <a:off x="2369498" y="2720411"/>
            <a:ext cx="1652698" cy="532989"/>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6" name="Donut 15">
            <a:extLst>
              <a:ext uri="{FF2B5EF4-FFF2-40B4-BE49-F238E27FC236}">
                <a16:creationId xmlns:a16="http://schemas.microsoft.com/office/drawing/2014/main" id="{42524285-43CB-443D-37AF-94EC440A32CB}"/>
              </a:ext>
            </a:extLst>
          </p:cNvPr>
          <p:cNvSpPr/>
          <p:nvPr/>
        </p:nvSpPr>
        <p:spPr>
          <a:xfrm>
            <a:off x="2369498" y="5470432"/>
            <a:ext cx="1652698" cy="532989"/>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5" name="Down Arrow 14">
            <a:extLst>
              <a:ext uri="{FF2B5EF4-FFF2-40B4-BE49-F238E27FC236}">
                <a16:creationId xmlns:a16="http://schemas.microsoft.com/office/drawing/2014/main" id="{7ADCD98C-7871-9927-0C81-C6D30986E6DD}"/>
              </a:ext>
            </a:extLst>
          </p:cNvPr>
          <p:cNvSpPr/>
          <p:nvPr/>
        </p:nvSpPr>
        <p:spPr>
          <a:xfrm>
            <a:off x="3014872" y="3206774"/>
            <a:ext cx="339090" cy="2354192"/>
          </a:xfrm>
          <a:prstGeom prst="downArrow">
            <a:avLst>
              <a:gd name="adj1" fmla="val 41956"/>
              <a:gd name="adj2" fmla="val 5000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7" name="Down Arrow 16">
            <a:extLst>
              <a:ext uri="{FF2B5EF4-FFF2-40B4-BE49-F238E27FC236}">
                <a16:creationId xmlns:a16="http://schemas.microsoft.com/office/drawing/2014/main" id="{7473FB80-927C-D8A8-5F96-4F825B0410F6}"/>
              </a:ext>
            </a:extLst>
          </p:cNvPr>
          <p:cNvSpPr/>
          <p:nvPr/>
        </p:nvSpPr>
        <p:spPr>
          <a:xfrm rot="13718785">
            <a:off x="4664461" y="2174757"/>
            <a:ext cx="355942" cy="4112861"/>
          </a:xfrm>
          <a:prstGeom prst="downArrow">
            <a:avLst>
              <a:gd name="adj1" fmla="val 41956"/>
              <a:gd name="adj2" fmla="val 91972"/>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20" name="TextBox 19">
            <a:extLst>
              <a:ext uri="{FF2B5EF4-FFF2-40B4-BE49-F238E27FC236}">
                <a16:creationId xmlns:a16="http://schemas.microsoft.com/office/drawing/2014/main" id="{B3120A77-77C6-4A03-3B0F-1876E9AECADF}"/>
              </a:ext>
            </a:extLst>
          </p:cNvPr>
          <p:cNvSpPr txBox="1"/>
          <p:nvPr/>
        </p:nvSpPr>
        <p:spPr>
          <a:xfrm>
            <a:off x="10556939" y="2138622"/>
            <a:ext cx="1798961" cy="1938992"/>
          </a:xfrm>
          <a:prstGeom prst="rect">
            <a:avLst/>
          </a:prstGeom>
          <a:noFill/>
        </p:spPr>
        <p:txBody>
          <a:bodyPr wrap="square" rtlCol="0">
            <a:spAutoFit/>
          </a:bodyPr>
          <a:lstStyle/>
          <a:p>
            <a:r>
              <a:rPr lang="en-TH" sz="2000" b="1" dirty="0">
                <a:solidFill>
                  <a:srgbClr val="FF0000"/>
                </a:solidFill>
              </a:rPr>
              <a:t>Input your personal information, </a:t>
            </a:r>
          </a:p>
          <a:p>
            <a:r>
              <a:rPr lang="en-US" sz="2000" b="1" dirty="0">
                <a:solidFill>
                  <a:srgbClr val="FF0000"/>
                </a:solidFill>
              </a:rPr>
              <a:t>and then click “DOWNLOAD THE APP”</a:t>
            </a:r>
            <a:endParaRPr lang="en-TH" sz="2000" b="1" dirty="0">
              <a:solidFill>
                <a:srgbClr val="FF0000"/>
              </a:solidFill>
            </a:endParaRPr>
          </a:p>
        </p:txBody>
      </p:sp>
      <p:sp>
        <p:nvSpPr>
          <p:cNvPr id="21" name="Donut 20">
            <a:extLst>
              <a:ext uri="{FF2B5EF4-FFF2-40B4-BE49-F238E27FC236}">
                <a16:creationId xmlns:a16="http://schemas.microsoft.com/office/drawing/2014/main" id="{3987A055-760D-0DA9-C89A-5F43C2F50752}"/>
              </a:ext>
            </a:extLst>
          </p:cNvPr>
          <p:cNvSpPr/>
          <p:nvPr/>
        </p:nvSpPr>
        <p:spPr>
          <a:xfrm>
            <a:off x="7519880" y="5403262"/>
            <a:ext cx="1652698" cy="532989"/>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Tree>
    <p:extLst>
      <p:ext uri="{BB962C8B-B14F-4D97-AF65-F5344CB8AC3E}">
        <p14:creationId xmlns:p14="http://schemas.microsoft.com/office/powerpoint/2010/main" val="1079412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What is Data Visualization?</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13486" y="1627913"/>
            <a:ext cx="10515600" cy="4351338"/>
          </a:xfrm>
        </p:spPr>
        <p:txBody>
          <a:bodyPr>
            <a:normAutofit/>
          </a:bodyPr>
          <a:lstStyle/>
          <a:p>
            <a:r>
              <a:rPr lang="en-US" dirty="0"/>
              <a:t>The representation of data through use of common graphics, such as charts, plots, infographics, and even animations</a:t>
            </a:r>
          </a:p>
          <a:p>
            <a:r>
              <a:rPr lang="en-US" dirty="0"/>
              <a:t>These visual displays of information communicate complex data relationships and data-driven insights in a way that is easy to understand</a:t>
            </a:r>
          </a:p>
          <a:p>
            <a:r>
              <a:rPr lang="en-US" dirty="0"/>
              <a:t>Data visualization can be utilized for a variety of purposes, and it is important to note that is not only reserved for use by data teams</a:t>
            </a:r>
          </a:p>
          <a:p>
            <a:r>
              <a:rPr lang="en-US" dirty="0"/>
              <a:t>Management also leverages it to convey organizational structure and hierarchy while data analysts and data scientists use it to discover and explain patterns and trends</a:t>
            </a:r>
          </a:p>
          <a:p>
            <a:endParaRPr lang="en-US"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1</a:t>
            </a:fld>
            <a:endParaRPr lang="en-US"/>
          </a:p>
        </p:txBody>
      </p:sp>
      <p:pic>
        <p:nvPicPr>
          <p:cNvPr id="9" name="Picture 8" descr="Business Growth Chart PNG Transparent Images | PNG All">
            <a:extLst>
              <a:ext uri="{FF2B5EF4-FFF2-40B4-BE49-F238E27FC236}">
                <a16:creationId xmlns:a16="http://schemas.microsoft.com/office/drawing/2014/main" id="{5B87D2CA-F5DE-B057-DEF4-9FB94A97D0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76958" y="0"/>
            <a:ext cx="2115042" cy="1850662"/>
          </a:xfrm>
          <a:prstGeom prst="rect">
            <a:avLst/>
          </a:prstGeom>
        </p:spPr>
      </p:pic>
    </p:spTree>
    <p:extLst>
      <p:ext uri="{BB962C8B-B14F-4D97-AF65-F5344CB8AC3E}">
        <p14:creationId xmlns:p14="http://schemas.microsoft.com/office/powerpoint/2010/main" val="32451059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Set up Tableau Public Desktop </a:t>
            </a:r>
            <a:br>
              <a:rPr lang="en-US" b="1" dirty="0">
                <a:solidFill>
                  <a:srgbClr val="FF0000"/>
                </a:solidFill>
              </a:rPr>
            </a:br>
            <a:r>
              <a:rPr lang="en-US" b="1" dirty="0">
                <a:solidFill>
                  <a:srgbClr val="FF0000"/>
                </a:solidFill>
              </a:rPr>
              <a:t>at home (Quick Register)</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19</a:t>
            </a:fld>
            <a:endParaRPr lang="en-US"/>
          </a:p>
        </p:txBody>
      </p:sp>
      <p:pic>
        <p:nvPicPr>
          <p:cNvPr id="5" name="Picture 4" descr="Tableau Logo | When using this image please provide photo cr… | Flickr">
            <a:extLst>
              <a:ext uri="{FF2B5EF4-FFF2-40B4-BE49-F238E27FC236}">
                <a16:creationId xmlns:a16="http://schemas.microsoft.com/office/drawing/2014/main" id="{5C2CE9F8-2B58-4A05-C898-5298429A130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6" name="Picture 5">
            <a:extLst>
              <a:ext uri="{FF2B5EF4-FFF2-40B4-BE49-F238E27FC236}">
                <a16:creationId xmlns:a16="http://schemas.microsoft.com/office/drawing/2014/main" id="{6A5E23E1-9C23-CCBE-C868-AE7552C0DA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310" y="1624280"/>
            <a:ext cx="8698230" cy="2962214"/>
          </a:xfrm>
          <a:prstGeom prst="rect">
            <a:avLst/>
          </a:prstGeom>
        </p:spPr>
      </p:pic>
      <p:sp>
        <p:nvSpPr>
          <p:cNvPr id="7" name="Donut 6">
            <a:extLst>
              <a:ext uri="{FF2B5EF4-FFF2-40B4-BE49-F238E27FC236}">
                <a16:creationId xmlns:a16="http://schemas.microsoft.com/office/drawing/2014/main" id="{11ACA527-D72C-CD90-BAD7-1CD7814D60E2}"/>
              </a:ext>
            </a:extLst>
          </p:cNvPr>
          <p:cNvSpPr/>
          <p:nvPr/>
        </p:nvSpPr>
        <p:spPr>
          <a:xfrm>
            <a:off x="7143749" y="1559517"/>
            <a:ext cx="792423" cy="419093"/>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22" name="Picture 21">
            <a:extLst>
              <a:ext uri="{FF2B5EF4-FFF2-40B4-BE49-F238E27FC236}">
                <a16:creationId xmlns:a16="http://schemas.microsoft.com/office/drawing/2014/main" id="{581228DF-3DF5-30AB-8144-690FDC2CF6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23888" y="1978610"/>
            <a:ext cx="2915025" cy="4606290"/>
          </a:xfrm>
          <a:prstGeom prst="rect">
            <a:avLst/>
          </a:prstGeom>
        </p:spPr>
      </p:pic>
      <p:pic>
        <p:nvPicPr>
          <p:cNvPr id="24" name="Picture 23">
            <a:extLst>
              <a:ext uri="{FF2B5EF4-FFF2-40B4-BE49-F238E27FC236}">
                <a16:creationId xmlns:a16="http://schemas.microsoft.com/office/drawing/2014/main" id="{0C8C2A7D-A2E0-D079-CB9B-4E1DF53304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23888" y="6110287"/>
            <a:ext cx="2937885" cy="514985"/>
          </a:xfrm>
          <a:prstGeom prst="rect">
            <a:avLst/>
          </a:prstGeom>
        </p:spPr>
      </p:pic>
      <p:sp>
        <p:nvSpPr>
          <p:cNvPr id="25" name="Donut 24">
            <a:extLst>
              <a:ext uri="{FF2B5EF4-FFF2-40B4-BE49-F238E27FC236}">
                <a16:creationId xmlns:a16="http://schemas.microsoft.com/office/drawing/2014/main" id="{2F5AEEE4-6985-AF05-57C2-E1DDC2468576}"/>
              </a:ext>
            </a:extLst>
          </p:cNvPr>
          <p:cNvSpPr/>
          <p:nvPr/>
        </p:nvSpPr>
        <p:spPr>
          <a:xfrm>
            <a:off x="3854583" y="6132836"/>
            <a:ext cx="1148254" cy="419093"/>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27" name="TextBox 26">
            <a:extLst>
              <a:ext uri="{FF2B5EF4-FFF2-40B4-BE49-F238E27FC236}">
                <a16:creationId xmlns:a16="http://schemas.microsoft.com/office/drawing/2014/main" id="{EDF9A004-81E6-EFDF-F18E-3EE07AB9F196}"/>
              </a:ext>
            </a:extLst>
          </p:cNvPr>
          <p:cNvSpPr txBox="1"/>
          <p:nvPr/>
        </p:nvSpPr>
        <p:spPr>
          <a:xfrm>
            <a:off x="323277" y="4626128"/>
            <a:ext cx="1800611" cy="1938992"/>
          </a:xfrm>
          <a:prstGeom prst="rect">
            <a:avLst/>
          </a:prstGeom>
          <a:noFill/>
        </p:spPr>
        <p:txBody>
          <a:bodyPr wrap="square" rtlCol="0">
            <a:spAutoFit/>
          </a:bodyPr>
          <a:lstStyle/>
          <a:p>
            <a:r>
              <a:rPr lang="en-TH" sz="2000" b="1" dirty="0">
                <a:solidFill>
                  <a:srgbClr val="FF0000"/>
                </a:solidFill>
              </a:rPr>
              <a:t>Regist your personal information, </a:t>
            </a:r>
          </a:p>
          <a:p>
            <a:r>
              <a:rPr lang="en-US" sz="2000" b="1" dirty="0">
                <a:solidFill>
                  <a:srgbClr val="FF0000"/>
                </a:solidFill>
              </a:rPr>
              <a:t>and then click “Create My Profile”</a:t>
            </a:r>
            <a:endParaRPr lang="en-TH" sz="2000" b="1" dirty="0">
              <a:solidFill>
                <a:srgbClr val="FF0000"/>
              </a:solidFill>
            </a:endParaRPr>
          </a:p>
        </p:txBody>
      </p:sp>
      <p:pic>
        <p:nvPicPr>
          <p:cNvPr id="29" name="Picture 28">
            <a:extLst>
              <a:ext uri="{FF2B5EF4-FFF2-40B4-BE49-F238E27FC236}">
                <a16:creationId xmlns:a16="http://schemas.microsoft.com/office/drawing/2014/main" id="{73DF60C5-1BDB-8A6E-C3C8-81C4096649D3}"/>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474970" y="2732265"/>
            <a:ext cx="6178094" cy="3601549"/>
          </a:xfrm>
          <a:prstGeom prst="rect">
            <a:avLst/>
          </a:prstGeom>
        </p:spPr>
      </p:pic>
      <p:sp>
        <p:nvSpPr>
          <p:cNvPr id="26" name="Down Arrow 25">
            <a:extLst>
              <a:ext uri="{FF2B5EF4-FFF2-40B4-BE49-F238E27FC236}">
                <a16:creationId xmlns:a16="http://schemas.microsoft.com/office/drawing/2014/main" id="{CCE284EC-227C-1D23-C85F-0636AB99BF7F}"/>
              </a:ext>
            </a:extLst>
          </p:cNvPr>
          <p:cNvSpPr/>
          <p:nvPr/>
        </p:nvSpPr>
        <p:spPr>
          <a:xfrm rot="13896706">
            <a:off x="5401122" y="4815139"/>
            <a:ext cx="339090" cy="1810789"/>
          </a:xfrm>
          <a:prstGeom prst="downArrow">
            <a:avLst>
              <a:gd name="adj1" fmla="val 41956"/>
              <a:gd name="adj2" fmla="val 5000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30" name="TextBox 29">
            <a:extLst>
              <a:ext uri="{FF2B5EF4-FFF2-40B4-BE49-F238E27FC236}">
                <a16:creationId xmlns:a16="http://schemas.microsoft.com/office/drawing/2014/main" id="{DBF9C4A6-0C9B-77C7-A987-F9A6410F1225}"/>
              </a:ext>
            </a:extLst>
          </p:cNvPr>
          <p:cNvSpPr txBox="1"/>
          <p:nvPr/>
        </p:nvSpPr>
        <p:spPr>
          <a:xfrm>
            <a:off x="7135449" y="3739922"/>
            <a:ext cx="4517615" cy="707886"/>
          </a:xfrm>
          <a:prstGeom prst="rect">
            <a:avLst/>
          </a:prstGeom>
          <a:noFill/>
        </p:spPr>
        <p:txBody>
          <a:bodyPr wrap="square" rtlCol="0">
            <a:spAutoFit/>
          </a:bodyPr>
          <a:lstStyle/>
          <a:p>
            <a:r>
              <a:rPr lang="en-US" sz="2000" b="1" dirty="0">
                <a:solidFill>
                  <a:srgbClr val="FF0000"/>
                </a:solidFill>
              </a:rPr>
              <a:t>When you sign in, the screen will display like this …</a:t>
            </a:r>
            <a:endParaRPr lang="en-TH" sz="2000" b="1" dirty="0">
              <a:solidFill>
                <a:srgbClr val="FF0000"/>
              </a:solidFill>
            </a:endParaRPr>
          </a:p>
        </p:txBody>
      </p:sp>
      <p:sp>
        <p:nvSpPr>
          <p:cNvPr id="31" name="Donut 30">
            <a:extLst>
              <a:ext uri="{FF2B5EF4-FFF2-40B4-BE49-F238E27FC236}">
                <a16:creationId xmlns:a16="http://schemas.microsoft.com/office/drawing/2014/main" id="{A1B59583-0E91-4119-C577-F8D72AA3B87F}"/>
              </a:ext>
            </a:extLst>
          </p:cNvPr>
          <p:cNvSpPr/>
          <p:nvPr/>
        </p:nvSpPr>
        <p:spPr>
          <a:xfrm>
            <a:off x="7843319" y="1559517"/>
            <a:ext cx="792423" cy="419093"/>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32" name="Down Arrow 31">
            <a:extLst>
              <a:ext uri="{FF2B5EF4-FFF2-40B4-BE49-F238E27FC236}">
                <a16:creationId xmlns:a16="http://schemas.microsoft.com/office/drawing/2014/main" id="{6AAC9DE4-8970-6B5F-9559-CF3901B95EA0}"/>
              </a:ext>
            </a:extLst>
          </p:cNvPr>
          <p:cNvSpPr/>
          <p:nvPr/>
        </p:nvSpPr>
        <p:spPr>
          <a:xfrm rot="460159">
            <a:off x="7919282" y="1910238"/>
            <a:ext cx="339090" cy="1943167"/>
          </a:xfrm>
          <a:prstGeom prst="downArrow">
            <a:avLst>
              <a:gd name="adj1" fmla="val 41956"/>
              <a:gd name="adj2" fmla="val 5000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0" name="Down Arrow 9">
            <a:extLst>
              <a:ext uri="{FF2B5EF4-FFF2-40B4-BE49-F238E27FC236}">
                <a16:creationId xmlns:a16="http://schemas.microsoft.com/office/drawing/2014/main" id="{2BC2B76E-9B99-5AFA-F23A-88E996B59462}"/>
              </a:ext>
            </a:extLst>
          </p:cNvPr>
          <p:cNvSpPr/>
          <p:nvPr/>
        </p:nvSpPr>
        <p:spPr>
          <a:xfrm rot="3747909">
            <a:off x="5754142" y="1047158"/>
            <a:ext cx="339090" cy="2936369"/>
          </a:xfrm>
          <a:prstGeom prst="downArrow">
            <a:avLst>
              <a:gd name="adj1" fmla="val 41956"/>
              <a:gd name="adj2" fmla="val 5000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Tree>
    <p:extLst>
      <p:ext uri="{BB962C8B-B14F-4D97-AF65-F5344CB8AC3E}">
        <p14:creationId xmlns:p14="http://schemas.microsoft.com/office/powerpoint/2010/main" val="11990950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Overview</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20</a:t>
            </a:fld>
            <a:endParaRPr lang="en-US"/>
          </a:p>
        </p:txBody>
      </p:sp>
      <p:pic>
        <p:nvPicPr>
          <p:cNvPr id="5" name="Picture 4" descr="Tableau Logo | When using this image please provide photo cr… | Flickr">
            <a:extLst>
              <a:ext uri="{FF2B5EF4-FFF2-40B4-BE49-F238E27FC236}">
                <a16:creationId xmlns:a16="http://schemas.microsoft.com/office/drawing/2014/main" id="{5C2CE9F8-2B58-4A05-C898-5298429A130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8" name="Picture 7">
            <a:extLst>
              <a:ext uri="{FF2B5EF4-FFF2-40B4-BE49-F238E27FC236}">
                <a16:creationId xmlns:a16="http://schemas.microsoft.com/office/drawing/2014/main" id="{10D1B4F1-D3C2-2F2C-9EA6-EC8DCE7616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463040"/>
            <a:ext cx="12192000" cy="5388316"/>
          </a:xfrm>
          <a:prstGeom prst="rect">
            <a:avLst/>
          </a:prstGeom>
        </p:spPr>
      </p:pic>
      <p:sp>
        <p:nvSpPr>
          <p:cNvPr id="11" name="TextBox 10">
            <a:extLst>
              <a:ext uri="{FF2B5EF4-FFF2-40B4-BE49-F238E27FC236}">
                <a16:creationId xmlns:a16="http://schemas.microsoft.com/office/drawing/2014/main" id="{A2C7CC87-61B2-C681-E0FD-4496D812E3AA}"/>
              </a:ext>
            </a:extLst>
          </p:cNvPr>
          <p:cNvSpPr txBox="1"/>
          <p:nvPr/>
        </p:nvSpPr>
        <p:spPr>
          <a:xfrm>
            <a:off x="22860" y="3951369"/>
            <a:ext cx="1428750" cy="707886"/>
          </a:xfrm>
          <a:prstGeom prst="rect">
            <a:avLst/>
          </a:prstGeom>
          <a:noFill/>
        </p:spPr>
        <p:txBody>
          <a:bodyPr wrap="square" rtlCol="0">
            <a:spAutoFit/>
          </a:bodyPr>
          <a:lstStyle/>
          <a:p>
            <a:r>
              <a:rPr lang="en-TH" sz="2000" b="1" dirty="0">
                <a:solidFill>
                  <a:srgbClr val="FF0000"/>
                </a:solidFill>
              </a:rPr>
              <a:t>Object Selection</a:t>
            </a:r>
          </a:p>
        </p:txBody>
      </p:sp>
      <p:sp>
        <p:nvSpPr>
          <p:cNvPr id="13" name="Rectangle 12">
            <a:extLst>
              <a:ext uri="{FF2B5EF4-FFF2-40B4-BE49-F238E27FC236}">
                <a16:creationId xmlns:a16="http://schemas.microsoft.com/office/drawing/2014/main" id="{3B5F2CED-203C-5035-2C18-AF1BAAA53881}"/>
              </a:ext>
            </a:extLst>
          </p:cNvPr>
          <p:cNvSpPr/>
          <p:nvPr/>
        </p:nvSpPr>
        <p:spPr>
          <a:xfrm>
            <a:off x="22860" y="1885950"/>
            <a:ext cx="1702468" cy="4641532"/>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4" name="Rectangle 13">
            <a:extLst>
              <a:ext uri="{FF2B5EF4-FFF2-40B4-BE49-F238E27FC236}">
                <a16:creationId xmlns:a16="http://schemas.microsoft.com/office/drawing/2014/main" id="{5DC37DB8-1B9A-26C0-C477-727A54F139DF}"/>
              </a:ext>
            </a:extLst>
          </p:cNvPr>
          <p:cNvSpPr/>
          <p:nvPr/>
        </p:nvSpPr>
        <p:spPr>
          <a:xfrm>
            <a:off x="1751598" y="1891219"/>
            <a:ext cx="5609322" cy="4641532"/>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5" name="TextBox 14">
            <a:extLst>
              <a:ext uri="{FF2B5EF4-FFF2-40B4-BE49-F238E27FC236}">
                <a16:creationId xmlns:a16="http://schemas.microsoft.com/office/drawing/2014/main" id="{BC4688D9-6C3C-05CE-D729-8822F8CA52C2}"/>
              </a:ext>
            </a:extLst>
          </p:cNvPr>
          <p:cNvSpPr txBox="1"/>
          <p:nvPr/>
        </p:nvSpPr>
        <p:spPr>
          <a:xfrm>
            <a:off x="5238296" y="6062593"/>
            <a:ext cx="2158166" cy="400110"/>
          </a:xfrm>
          <a:prstGeom prst="rect">
            <a:avLst/>
          </a:prstGeom>
          <a:noFill/>
        </p:spPr>
        <p:txBody>
          <a:bodyPr wrap="square" rtlCol="0">
            <a:spAutoFit/>
          </a:bodyPr>
          <a:lstStyle/>
          <a:p>
            <a:r>
              <a:rPr lang="en-TH" sz="2000" b="1" dirty="0">
                <a:solidFill>
                  <a:srgbClr val="FF0000"/>
                </a:solidFill>
              </a:rPr>
              <a:t>Input Object Area</a:t>
            </a:r>
          </a:p>
        </p:txBody>
      </p:sp>
      <p:sp>
        <p:nvSpPr>
          <p:cNvPr id="16" name="Rectangle 15">
            <a:extLst>
              <a:ext uri="{FF2B5EF4-FFF2-40B4-BE49-F238E27FC236}">
                <a16:creationId xmlns:a16="http://schemas.microsoft.com/office/drawing/2014/main" id="{F64A4AF1-DBE3-0500-2355-635E7545139D}"/>
              </a:ext>
            </a:extLst>
          </p:cNvPr>
          <p:cNvSpPr/>
          <p:nvPr/>
        </p:nvSpPr>
        <p:spPr>
          <a:xfrm>
            <a:off x="1028700" y="6515734"/>
            <a:ext cx="6332220" cy="228601"/>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7" name="TextBox 16">
            <a:extLst>
              <a:ext uri="{FF2B5EF4-FFF2-40B4-BE49-F238E27FC236}">
                <a16:creationId xmlns:a16="http://schemas.microsoft.com/office/drawing/2014/main" id="{C5EF900C-3064-54C1-73A1-30931CC5ABD3}"/>
              </a:ext>
            </a:extLst>
          </p:cNvPr>
          <p:cNvSpPr txBox="1"/>
          <p:nvPr/>
        </p:nvSpPr>
        <p:spPr>
          <a:xfrm>
            <a:off x="7396462" y="6398215"/>
            <a:ext cx="1723825" cy="400110"/>
          </a:xfrm>
          <a:prstGeom prst="rect">
            <a:avLst/>
          </a:prstGeom>
          <a:noFill/>
        </p:spPr>
        <p:txBody>
          <a:bodyPr wrap="square" rtlCol="0">
            <a:spAutoFit/>
          </a:bodyPr>
          <a:lstStyle/>
          <a:p>
            <a:r>
              <a:rPr lang="en-TH" sz="2000" b="1" dirty="0">
                <a:solidFill>
                  <a:srgbClr val="FF0000"/>
                </a:solidFill>
              </a:rPr>
              <a:t>Tab Selection</a:t>
            </a:r>
          </a:p>
        </p:txBody>
      </p:sp>
      <p:sp>
        <p:nvSpPr>
          <p:cNvPr id="18" name="Rectangle 17">
            <a:extLst>
              <a:ext uri="{FF2B5EF4-FFF2-40B4-BE49-F238E27FC236}">
                <a16:creationId xmlns:a16="http://schemas.microsoft.com/office/drawing/2014/main" id="{94FDB061-BC3C-FE89-3A98-EDC334AFBA04}"/>
              </a:ext>
            </a:extLst>
          </p:cNvPr>
          <p:cNvSpPr/>
          <p:nvPr/>
        </p:nvSpPr>
        <p:spPr>
          <a:xfrm>
            <a:off x="10344150" y="1623061"/>
            <a:ext cx="1824990" cy="4069079"/>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9" name="TextBox 18">
            <a:extLst>
              <a:ext uri="{FF2B5EF4-FFF2-40B4-BE49-F238E27FC236}">
                <a16:creationId xmlns:a16="http://schemas.microsoft.com/office/drawing/2014/main" id="{1E603737-5930-E4F5-5604-7367A00FEBF8}"/>
              </a:ext>
            </a:extLst>
          </p:cNvPr>
          <p:cNvSpPr txBox="1"/>
          <p:nvPr/>
        </p:nvSpPr>
        <p:spPr>
          <a:xfrm>
            <a:off x="10195561" y="5698071"/>
            <a:ext cx="2019300" cy="707886"/>
          </a:xfrm>
          <a:prstGeom prst="rect">
            <a:avLst/>
          </a:prstGeom>
          <a:noFill/>
        </p:spPr>
        <p:txBody>
          <a:bodyPr wrap="square" rtlCol="0">
            <a:spAutoFit/>
          </a:bodyPr>
          <a:lstStyle/>
          <a:p>
            <a:r>
              <a:rPr lang="en-TH" sz="2000" b="1" dirty="0">
                <a:solidFill>
                  <a:srgbClr val="FF0000"/>
                </a:solidFill>
              </a:rPr>
              <a:t>Charts or Graphs Selection</a:t>
            </a:r>
          </a:p>
        </p:txBody>
      </p:sp>
      <p:sp>
        <p:nvSpPr>
          <p:cNvPr id="20" name="Rectangle 19">
            <a:extLst>
              <a:ext uri="{FF2B5EF4-FFF2-40B4-BE49-F238E27FC236}">
                <a16:creationId xmlns:a16="http://schemas.microsoft.com/office/drawing/2014/main" id="{7A8EBD2D-A8D9-F419-51C3-66EA52A1D898}"/>
              </a:ext>
            </a:extLst>
          </p:cNvPr>
          <p:cNvSpPr/>
          <p:nvPr/>
        </p:nvSpPr>
        <p:spPr>
          <a:xfrm>
            <a:off x="22860" y="1684814"/>
            <a:ext cx="7338060" cy="228601"/>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21" name="TextBox 20">
            <a:extLst>
              <a:ext uri="{FF2B5EF4-FFF2-40B4-BE49-F238E27FC236}">
                <a16:creationId xmlns:a16="http://schemas.microsoft.com/office/drawing/2014/main" id="{A63AFC34-A02A-A0B7-27E6-CEECA363EFD4}"/>
              </a:ext>
            </a:extLst>
          </p:cNvPr>
          <p:cNvSpPr txBox="1"/>
          <p:nvPr/>
        </p:nvSpPr>
        <p:spPr>
          <a:xfrm>
            <a:off x="7431205" y="1588264"/>
            <a:ext cx="2097605" cy="400110"/>
          </a:xfrm>
          <a:prstGeom prst="rect">
            <a:avLst/>
          </a:prstGeom>
          <a:noFill/>
        </p:spPr>
        <p:txBody>
          <a:bodyPr wrap="square" rtlCol="0">
            <a:spAutoFit/>
          </a:bodyPr>
          <a:lstStyle/>
          <a:p>
            <a:r>
              <a:rPr lang="en-TH" sz="2000" b="1" dirty="0">
                <a:solidFill>
                  <a:srgbClr val="FF0000"/>
                </a:solidFill>
              </a:rPr>
              <a:t>Menu Selection</a:t>
            </a:r>
          </a:p>
        </p:txBody>
      </p:sp>
    </p:spTree>
    <p:extLst>
      <p:ext uri="{BB962C8B-B14F-4D97-AF65-F5344CB8AC3E}">
        <p14:creationId xmlns:p14="http://schemas.microsoft.com/office/powerpoint/2010/main" val="23763947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Requirements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p:txBody>
          <a:bodyPr>
            <a:normAutofit/>
          </a:bodyPr>
          <a:lstStyle/>
          <a:p>
            <a:r>
              <a:rPr lang="en-US" dirty="0"/>
              <a:t>Tableau </a:t>
            </a:r>
            <a:r>
              <a:rPr lang="en-US" b="1" dirty="0"/>
              <a:t>Public Desktop</a:t>
            </a:r>
            <a:r>
              <a:rPr lang="en-US" dirty="0"/>
              <a:t> or </a:t>
            </a:r>
            <a:r>
              <a:rPr lang="en-US" b="1" dirty="0"/>
              <a:t>Professional Desktop</a:t>
            </a:r>
          </a:p>
          <a:p>
            <a:r>
              <a:rPr lang="en-US" b="1" dirty="0" err="1"/>
              <a:t>Country.csv</a:t>
            </a:r>
            <a:r>
              <a:rPr lang="en-US" b="1" dirty="0"/>
              <a:t> </a:t>
            </a:r>
            <a:r>
              <a:rPr lang="en-US" dirty="0"/>
              <a:t>(Download from LMS)</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21</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spTree>
    <p:extLst>
      <p:ext uri="{BB962C8B-B14F-4D97-AF65-F5344CB8AC3E}">
        <p14:creationId xmlns:p14="http://schemas.microsoft.com/office/powerpoint/2010/main" val="26096354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Before using Tableau</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p:txBody>
          <a:bodyPr>
            <a:normAutofit fontScale="92500" lnSpcReduction="10000"/>
          </a:bodyPr>
          <a:lstStyle/>
          <a:p>
            <a:r>
              <a:rPr lang="en-US" sz="3200" dirty="0"/>
              <a:t>Source usage (CSV, JSON, XLSX) </a:t>
            </a:r>
          </a:p>
          <a:p>
            <a:pPr lvl="1"/>
            <a:r>
              <a:rPr lang="en-US" sz="2800" dirty="0"/>
              <a:t>Data Schema / Data Table</a:t>
            </a:r>
          </a:p>
          <a:p>
            <a:pPr lvl="1"/>
            <a:r>
              <a:rPr lang="en-US" sz="2800" dirty="0"/>
              <a:t>Feature / Information / Column / Attribute / Property</a:t>
            </a:r>
          </a:p>
          <a:p>
            <a:pPr lvl="1"/>
            <a:r>
              <a:rPr lang="en-US" sz="2800" dirty="0"/>
              <a:t>Data Type (Number, Text)</a:t>
            </a:r>
          </a:p>
          <a:p>
            <a:pPr lvl="1"/>
            <a:r>
              <a:rPr lang="en-US" sz="2800" dirty="0"/>
              <a:t>Measure (Continuous Data) and Dimension (Discrete Data)</a:t>
            </a:r>
          </a:p>
          <a:p>
            <a:pPr lvl="2"/>
            <a:r>
              <a:rPr lang="en-US" sz="2400" dirty="0"/>
              <a:t>Continuous data (1,2,3,…) uses for aggregation (sum, average, count, max, min)</a:t>
            </a:r>
          </a:p>
          <a:p>
            <a:pPr lvl="2"/>
            <a:r>
              <a:rPr lang="en-US" sz="2400" dirty="0"/>
              <a:t>Discrete data (China, USA) uses for comparison and segmentation</a:t>
            </a:r>
          </a:p>
          <a:p>
            <a:r>
              <a:rPr lang="en-US" sz="3200" dirty="0"/>
              <a:t>Step to Provide</a:t>
            </a:r>
          </a:p>
          <a:p>
            <a:pPr lvl="1"/>
            <a:r>
              <a:rPr lang="en-US" sz="2800" dirty="0"/>
              <a:t>Data Selection</a:t>
            </a:r>
          </a:p>
          <a:p>
            <a:pPr lvl="1"/>
            <a:r>
              <a:rPr lang="en-US" sz="2800" dirty="0"/>
              <a:t>Visualization</a:t>
            </a:r>
          </a:p>
          <a:p>
            <a:pPr lvl="1"/>
            <a:r>
              <a:rPr lang="en-US" sz="2800" dirty="0"/>
              <a:t>Analytic</a:t>
            </a:r>
          </a:p>
          <a:p>
            <a:endParaRPr lang="en-US" sz="3200"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22</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spTree>
    <p:extLst>
      <p:ext uri="{BB962C8B-B14F-4D97-AF65-F5344CB8AC3E}">
        <p14:creationId xmlns:p14="http://schemas.microsoft.com/office/powerpoint/2010/main" val="36619943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p:txBody>
          <a:bodyPr>
            <a:normAutofit/>
          </a:bodyPr>
          <a:lstStyle/>
          <a:p>
            <a:r>
              <a:rPr lang="en-US" dirty="0"/>
              <a:t>First, let’s try to import </a:t>
            </a:r>
            <a:r>
              <a:rPr lang="en-US" b="1" dirty="0" err="1"/>
              <a:t>Country.csv</a:t>
            </a:r>
            <a:r>
              <a:rPr lang="en-US" b="1" dirty="0"/>
              <a:t> </a:t>
            </a:r>
            <a:r>
              <a:rPr lang="en-US" dirty="0"/>
              <a:t>into Tableau </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23</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CE10158B-57B8-C2F1-2E88-03A501A9FC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1872" y="2377186"/>
            <a:ext cx="2896834" cy="4198427"/>
          </a:xfrm>
          <a:prstGeom prst="rect">
            <a:avLst/>
          </a:prstGeom>
        </p:spPr>
      </p:pic>
      <p:pic>
        <p:nvPicPr>
          <p:cNvPr id="9" name="Picture 8">
            <a:extLst>
              <a:ext uri="{FF2B5EF4-FFF2-40B4-BE49-F238E27FC236}">
                <a16:creationId xmlns:a16="http://schemas.microsoft.com/office/drawing/2014/main" id="{E131695E-14BA-1E99-0E00-F32F3F1AA9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49295" y="2866466"/>
            <a:ext cx="5761490" cy="3219866"/>
          </a:xfrm>
          <a:prstGeom prst="rect">
            <a:avLst/>
          </a:prstGeom>
        </p:spPr>
      </p:pic>
      <p:sp>
        <p:nvSpPr>
          <p:cNvPr id="10" name="Donut 9">
            <a:extLst>
              <a:ext uri="{FF2B5EF4-FFF2-40B4-BE49-F238E27FC236}">
                <a16:creationId xmlns:a16="http://schemas.microsoft.com/office/drawing/2014/main" id="{3434F2EE-F8DB-91BB-D344-EA83154A1D78}"/>
              </a:ext>
            </a:extLst>
          </p:cNvPr>
          <p:cNvSpPr/>
          <p:nvPr/>
        </p:nvSpPr>
        <p:spPr>
          <a:xfrm>
            <a:off x="1454046" y="3831507"/>
            <a:ext cx="1026099" cy="344774"/>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2" name="Donut 11">
            <a:extLst>
              <a:ext uri="{FF2B5EF4-FFF2-40B4-BE49-F238E27FC236}">
                <a16:creationId xmlns:a16="http://schemas.microsoft.com/office/drawing/2014/main" id="{81D2532C-27C7-AC4F-37DE-A316C8687E7A}"/>
              </a:ext>
            </a:extLst>
          </p:cNvPr>
          <p:cNvSpPr/>
          <p:nvPr/>
        </p:nvSpPr>
        <p:spPr>
          <a:xfrm>
            <a:off x="5972694" y="3244531"/>
            <a:ext cx="1182845" cy="377113"/>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1" name="Down Arrow 10">
            <a:extLst>
              <a:ext uri="{FF2B5EF4-FFF2-40B4-BE49-F238E27FC236}">
                <a16:creationId xmlns:a16="http://schemas.microsoft.com/office/drawing/2014/main" id="{60D0CB63-B2E7-69DB-BA7D-E56A8829075B}"/>
              </a:ext>
            </a:extLst>
          </p:cNvPr>
          <p:cNvSpPr/>
          <p:nvPr/>
        </p:nvSpPr>
        <p:spPr>
          <a:xfrm rot="15688122">
            <a:off x="4035290" y="1821299"/>
            <a:ext cx="410219" cy="3748233"/>
          </a:xfrm>
          <a:prstGeom prst="downArrow">
            <a:avLst>
              <a:gd name="adj1" fmla="val 41956"/>
              <a:gd name="adj2" fmla="val 5000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4" name="Donut 13">
            <a:extLst>
              <a:ext uri="{FF2B5EF4-FFF2-40B4-BE49-F238E27FC236}">
                <a16:creationId xmlns:a16="http://schemas.microsoft.com/office/drawing/2014/main" id="{450926C9-DD37-7790-EC1C-74D1891A2FA7}"/>
              </a:ext>
            </a:extLst>
          </p:cNvPr>
          <p:cNvSpPr/>
          <p:nvPr/>
        </p:nvSpPr>
        <p:spPr>
          <a:xfrm>
            <a:off x="9908111" y="5684541"/>
            <a:ext cx="784386" cy="355364"/>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3" name="Down Arrow 12">
            <a:extLst>
              <a:ext uri="{FF2B5EF4-FFF2-40B4-BE49-F238E27FC236}">
                <a16:creationId xmlns:a16="http://schemas.microsoft.com/office/drawing/2014/main" id="{D3B60BAF-805E-30C9-A125-5438C31AD3FE}"/>
              </a:ext>
            </a:extLst>
          </p:cNvPr>
          <p:cNvSpPr/>
          <p:nvPr/>
        </p:nvSpPr>
        <p:spPr>
          <a:xfrm rot="18329585">
            <a:off x="8479275" y="2691137"/>
            <a:ext cx="299805" cy="3886168"/>
          </a:xfrm>
          <a:prstGeom prst="downArrow">
            <a:avLst>
              <a:gd name="adj1" fmla="val 41956"/>
              <a:gd name="adj2" fmla="val 5000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Tree>
    <p:extLst>
      <p:ext uri="{BB962C8B-B14F-4D97-AF65-F5344CB8AC3E}">
        <p14:creationId xmlns:p14="http://schemas.microsoft.com/office/powerpoint/2010/main" val="3120879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p:txBody>
          <a:bodyPr>
            <a:normAutofit/>
          </a:bodyPr>
          <a:lstStyle/>
          <a:p>
            <a:r>
              <a:rPr lang="en-US" dirty="0"/>
              <a:t>Second, when you have imported data, check and clean data first before use </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24</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8" name="Picture 7">
            <a:extLst>
              <a:ext uri="{FF2B5EF4-FFF2-40B4-BE49-F238E27FC236}">
                <a16:creationId xmlns:a16="http://schemas.microsoft.com/office/drawing/2014/main" id="{572AAD5B-9625-CF5A-F392-59D081DB53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2636655"/>
            <a:ext cx="10088881" cy="4084820"/>
          </a:xfrm>
          <a:prstGeom prst="rect">
            <a:avLst/>
          </a:prstGeom>
        </p:spPr>
      </p:pic>
      <p:sp>
        <p:nvSpPr>
          <p:cNvPr id="15" name="Rectangle 14">
            <a:extLst>
              <a:ext uri="{FF2B5EF4-FFF2-40B4-BE49-F238E27FC236}">
                <a16:creationId xmlns:a16="http://schemas.microsoft.com/office/drawing/2014/main" id="{A48FDD17-5AD9-2C40-B6DD-DAB9683727F7}"/>
              </a:ext>
            </a:extLst>
          </p:cNvPr>
          <p:cNvSpPr/>
          <p:nvPr/>
        </p:nvSpPr>
        <p:spPr>
          <a:xfrm>
            <a:off x="5875020" y="4777740"/>
            <a:ext cx="5052060" cy="1787036"/>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6" name="TextBox 15">
            <a:extLst>
              <a:ext uri="{FF2B5EF4-FFF2-40B4-BE49-F238E27FC236}">
                <a16:creationId xmlns:a16="http://schemas.microsoft.com/office/drawing/2014/main" id="{65EEE5BD-5B06-BA50-F6F3-3209FF5F2802}"/>
              </a:ext>
            </a:extLst>
          </p:cNvPr>
          <p:cNvSpPr txBox="1"/>
          <p:nvPr/>
        </p:nvSpPr>
        <p:spPr>
          <a:xfrm>
            <a:off x="5875020" y="4371022"/>
            <a:ext cx="4754880" cy="400110"/>
          </a:xfrm>
          <a:prstGeom prst="rect">
            <a:avLst/>
          </a:prstGeom>
          <a:noFill/>
        </p:spPr>
        <p:txBody>
          <a:bodyPr wrap="square" rtlCol="0">
            <a:spAutoFit/>
          </a:bodyPr>
          <a:lstStyle/>
          <a:p>
            <a:r>
              <a:rPr lang="en-TH" sz="2000" b="1" dirty="0">
                <a:solidFill>
                  <a:srgbClr val="FF0000"/>
                </a:solidFill>
              </a:rPr>
              <a:t>Clean data this area before click  “Sheet1”</a:t>
            </a:r>
          </a:p>
        </p:txBody>
      </p:sp>
      <p:sp>
        <p:nvSpPr>
          <p:cNvPr id="18" name="Donut 17">
            <a:extLst>
              <a:ext uri="{FF2B5EF4-FFF2-40B4-BE49-F238E27FC236}">
                <a16:creationId xmlns:a16="http://schemas.microsoft.com/office/drawing/2014/main" id="{1124A1D5-646E-0650-533F-377E1118A413}"/>
              </a:ext>
            </a:extLst>
          </p:cNvPr>
          <p:cNvSpPr/>
          <p:nvPr/>
        </p:nvSpPr>
        <p:spPr>
          <a:xfrm>
            <a:off x="1657350" y="6436360"/>
            <a:ext cx="605790" cy="36512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7" name="Down Arrow 16">
            <a:extLst>
              <a:ext uri="{FF2B5EF4-FFF2-40B4-BE49-F238E27FC236}">
                <a16:creationId xmlns:a16="http://schemas.microsoft.com/office/drawing/2014/main" id="{47658700-5513-71F6-55A8-E59D34CCDD17}"/>
              </a:ext>
            </a:extLst>
          </p:cNvPr>
          <p:cNvSpPr/>
          <p:nvPr/>
        </p:nvSpPr>
        <p:spPr>
          <a:xfrm rot="4279967">
            <a:off x="3904328" y="3933743"/>
            <a:ext cx="299805" cy="4021650"/>
          </a:xfrm>
          <a:prstGeom prst="downArrow">
            <a:avLst>
              <a:gd name="adj1" fmla="val 41956"/>
              <a:gd name="adj2" fmla="val 5000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Tree>
    <p:extLst>
      <p:ext uri="{BB962C8B-B14F-4D97-AF65-F5344CB8AC3E}">
        <p14:creationId xmlns:p14="http://schemas.microsoft.com/office/powerpoint/2010/main" val="10031353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Third, when you are in </a:t>
            </a:r>
            <a:r>
              <a:rPr lang="en-US" b="1" dirty="0"/>
              <a:t>“Sheet1”</a:t>
            </a:r>
            <a:r>
              <a:rPr lang="en-US" dirty="0"/>
              <a:t>, try to see the data on the </a:t>
            </a:r>
            <a:r>
              <a:rPr lang="en-US" b="1" dirty="0"/>
              <a:t>left-hand side</a:t>
            </a:r>
            <a:r>
              <a:rPr lang="en-US" dirty="0"/>
              <a:t> and select it to drag drop into </a:t>
            </a:r>
            <a:r>
              <a:rPr lang="en-US" b="1" dirty="0"/>
              <a:t>Rows </a:t>
            </a:r>
            <a:r>
              <a:rPr lang="en-US" dirty="0"/>
              <a:t>or </a:t>
            </a:r>
            <a:r>
              <a:rPr lang="en-US" b="1" dirty="0"/>
              <a:t>Columns</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25</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605AB314-C79B-4C1E-4163-1B87F70B7FF7}"/>
              </a:ext>
            </a:extLst>
          </p:cNvPr>
          <p:cNvPicPr>
            <a:picLocks noChangeAspect="1"/>
          </p:cNvPicPr>
          <p:nvPr/>
        </p:nvPicPr>
        <p:blipFill rotWithShape="1">
          <a:blip r:embed="rId4">
            <a:extLst>
              <a:ext uri="{28A0092B-C50C-407E-A947-70E740481C1C}">
                <a14:useLocalDpi xmlns:a14="http://schemas.microsoft.com/office/drawing/2010/main" val="0"/>
              </a:ext>
            </a:extLst>
          </a:blip>
          <a:srcRect b="30151"/>
          <a:stretch/>
        </p:blipFill>
        <p:spPr>
          <a:xfrm>
            <a:off x="1835203" y="2723545"/>
            <a:ext cx="7834314" cy="3997930"/>
          </a:xfrm>
          <a:prstGeom prst="rect">
            <a:avLst/>
          </a:prstGeom>
        </p:spPr>
      </p:pic>
      <p:sp>
        <p:nvSpPr>
          <p:cNvPr id="9" name="Rectangle 8">
            <a:extLst>
              <a:ext uri="{FF2B5EF4-FFF2-40B4-BE49-F238E27FC236}">
                <a16:creationId xmlns:a16="http://schemas.microsoft.com/office/drawing/2014/main" id="{F4EF7B87-C711-45BA-8A80-4AD0B3226BFD}"/>
              </a:ext>
            </a:extLst>
          </p:cNvPr>
          <p:cNvSpPr/>
          <p:nvPr/>
        </p:nvSpPr>
        <p:spPr>
          <a:xfrm>
            <a:off x="1835203" y="3931920"/>
            <a:ext cx="2451047" cy="2560955"/>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1" name="Rectangle 10">
            <a:extLst>
              <a:ext uri="{FF2B5EF4-FFF2-40B4-BE49-F238E27FC236}">
                <a16:creationId xmlns:a16="http://schemas.microsoft.com/office/drawing/2014/main" id="{44417B93-A875-53E7-12E5-80F7D0A00674}"/>
              </a:ext>
            </a:extLst>
          </p:cNvPr>
          <p:cNvSpPr/>
          <p:nvPr/>
        </p:nvSpPr>
        <p:spPr>
          <a:xfrm>
            <a:off x="6422443" y="2694619"/>
            <a:ext cx="2675837" cy="871541"/>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0" name="Down Arrow 9">
            <a:extLst>
              <a:ext uri="{FF2B5EF4-FFF2-40B4-BE49-F238E27FC236}">
                <a16:creationId xmlns:a16="http://schemas.microsoft.com/office/drawing/2014/main" id="{9F21E8C8-6679-49A2-B950-57F13A550B2E}"/>
              </a:ext>
            </a:extLst>
          </p:cNvPr>
          <p:cNvSpPr/>
          <p:nvPr/>
        </p:nvSpPr>
        <p:spPr>
          <a:xfrm rot="14609737">
            <a:off x="4762206" y="2168316"/>
            <a:ext cx="553524" cy="3439863"/>
          </a:xfrm>
          <a:prstGeom prst="downArrow">
            <a:avLst>
              <a:gd name="adj1" fmla="val 41956"/>
              <a:gd name="adj2" fmla="val 5000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2" name="TextBox 11">
            <a:extLst>
              <a:ext uri="{FF2B5EF4-FFF2-40B4-BE49-F238E27FC236}">
                <a16:creationId xmlns:a16="http://schemas.microsoft.com/office/drawing/2014/main" id="{B733FBE1-4135-5974-24CB-79124035ECB6}"/>
              </a:ext>
            </a:extLst>
          </p:cNvPr>
          <p:cNvSpPr txBox="1"/>
          <p:nvPr/>
        </p:nvSpPr>
        <p:spPr>
          <a:xfrm>
            <a:off x="7353300" y="4058235"/>
            <a:ext cx="4000500" cy="2308324"/>
          </a:xfrm>
          <a:prstGeom prst="rect">
            <a:avLst/>
          </a:prstGeom>
          <a:noFill/>
        </p:spPr>
        <p:txBody>
          <a:bodyPr wrap="square" rtlCol="0">
            <a:spAutoFit/>
          </a:bodyPr>
          <a:lstStyle/>
          <a:p>
            <a:r>
              <a:rPr lang="en-TH" sz="2400" b="1" dirty="0">
                <a:solidFill>
                  <a:srgbClr val="FF0000"/>
                </a:solidFill>
              </a:rPr>
              <a:t>Suppose that you would like to know the total population in each continent. </a:t>
            </a:r>
          </a:p>
          <a:p>
            <a:endParaRPr lang="en-TH" sz="2400" b="1" dirty="0">
              <a:solidFill>
                <a:srgbClr val="FF0000"/>
              </a:solidFill>
            </a:endParaRPr>
          </a:p>
          <a:p>
            <a:r>
              <a:rPr lang="en-TH" sz="2400" b="1" dirty="0">
                <a:solidFill>
                  <a:srgbClr val="FF0000"/>
                </a:solidFill>
              </a:rPr>
              <a:t>Which data would you like to display in rows and column?</a:t>
            </a:r>
          </a:p>
        </p:txBody>
      </p:sp>
      <p:sp>
        <p:nvSpPr>
          <p:cNvPr id="13" name="TextBox 12">
            <a:extLst>
              <a:ext uri="{FF2B5EF4-FFF2-40B4-BE49-F238E27FC236}">
                <a16:creationId xmlns:a16="http://schemas.microsoft.com/office/drawing/2014/main" id="{3ADA0EE8-A580-5056-CBB9-7CBFC669FAE8}"/>
              </a:ext>
            </a:extLst>
          </p:cNvPr>
          <p:cNvSpPr txBox="1"/>
          <p:nvPr/>
        </p:nvSpPr>
        <p:spPr>
          <a:xfrm>
            <a:off x="772844" y="3931920"/>
            <a:ext cx="1062359" cy="707886"/>
          </a:xfrm>
          <a:prstGeom prst="rect">
            <a:avLst/>
          </a:prstGeom>
          <a:noFill/>
        </p:spPr>
        <p:txBody>
          <a:bodyPr wrap="square" rtlCol="0">
            <a:spAutoFit/>
          </a:bodyPr>
          <a:lstStyle/>
          <a:p>
            <a:pPr algn="r"/>
            <a:r>
              <a:rPr lang="en-TH" sz="2000" b="1" dirty="0">
                <a:solidFill>
                  <a:srgbClr val="FF0000"/>
                </a:solidFill>
              </a:rPr>
              <a:t>Discrete </a:t>
            </a:r>
          </a:p>
          <a:p>
            <a:pPr algn="r"/>
            <a:r>
              <a:rPr lang="en-TH" sz="2000" b="1" dirty="0">
                <a:solidFill>
                  <a:srgbClr val="FF0000"/>
                </a:solidFill>
              </a:rPr>
              <a:t>Data</a:t>
            </a:r>
          </a:p>
        </p:txBody>
      </p:sp>
      <p:sp>
        <p:nvSpPr>
          <p:cNvPr id="14" name="TextBox 13">
            <a:extLst>
              <a:ext uri="{FF2B5EF4-FFF2-40B4-BE49-F238E27FC236}">
                <a16:creationId xmlns:a16="http://schemas.microsoft.com/office/drawing/2014/main" id="{DE6F1768-F7B4-319C-DCD0-A8CE111F86BF}"/>
              </a:ext>
            </a:extLst>
          </p:cNvPr>
          <p:cNvSpPr txBox="1"/>
          <p:nvPr/>
        </p:nvSpPr>
        <p:spPr>
          <a:xfrm>
            <a:off x="401345" y="5236961"/>
            <a:ext cx="1441421" cy="707886"/>
          </a:xfrm>
          <a:prstGeom prst="rect">
            <a:avLst/>
          </a:prstGeom>
          <a:noFill/>
        </p:spPr>
        <p:txBody>
          <a:bodyPr wrap="square" rtlCol="0">
            <a:spAutoFit/>
          </a:bodyPr>
          <a:lstStyle/>
          <a:p>
            <a:pPr algn="r"/>
            <a:r>
              <a:rPr lang="en-TH" sz="2000" b="1" dirty="0">
                <a:solidFill>
                  <a:srgbClr val="FF0000"/>
                </a:solidFill>
              </a:rPr>
              <a:t>Continuous</a:t>
            </a:r>
          </a:p>
          <a:p>
            <a:pPr algn="r"/>
            <a:r>
              <a:rPr lang="en-TH" sz="2000" b="1" dirty="0">
                <a:solidFill>
                  <a:srgbClr val="FF0000"/>
                </a:solidFill>
              </a:rPr>
              <a:t>Data</a:t>
            </a:r>
          </a:p>
        </p:txBody>
      </p:sp>
    </p:spTree>
    <p:extLst>
      <p:ext uri="{BB962C8B-B14F-4D97-AF65-F5344CB8AC3E}">
        <p14:creationId xmlns:p14="http://schemas.microsoft.com/office/powerpoint/2010/main" val="58338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Four, follow step 3 that you would like to display total population in each continent. Try to drag drop </a:t>
            </a:r>
            <a:r>
              <a:rPr lang="en-US" b="1" dirty="0"/>
              <a:t>Population</a:t>
            </a:r>
            <a:r>
              <a:rPr lang="en-US" dirty="0"/>
              <a:t> into </a:t>
            </a:r>
            <a:r>
              <a:rPr lang="en-US" b="1" dirty="0"/>
              <a:t>Rows</a:t>
            </a:r>
            <a:r>
              <a:rPr lang="en-US" dirty="0"/>
              <a:t> and </a:t>
            </a:r>
            <a:r>
              <a:rPr lang="en-US" b="1" dirty="0"/>
              <a:t>Continent</a:t>
            </a:r>
            <a:r>
              <a:rPr lang="en-US" dirty="0"/>
              <a:t> into </a:t>
            </a:r>
            <a:r>
              <a:rPr lang="en-US" b="1" dirty="0"/>
              <a:t>Columns. </a:t>
            </a:r>
            <a:r>
              <a:rPr lang="en-US" dirty="0"/>
              <a:t>The chart will display like this</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26</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8" name="Picture 7">
            <a:extLst>
              <a:ext uri="{FF2B5EF4-FFF2-40B4-BE49-F238E27FC236}">
                <a16:creationId xmlns:a16="http://schemas.microsoft.com/office/drawing/2014/main" id="{AC7A84E2-1526-8E4B-5A52-8C51BDFD466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3176609"/>
            <a:ext cx="6248400" cy="3544866"/>
          </a:xfrm>
          <a:prstGeom prst="rect">
            <a:avLst/>
          </a:prstGeom>
        </p:spPr>
      </p:pic>
      <p:sp>
        <p:nvSpPr>
          <p:cNvPr id="13" name="Rectangle 12">
            <a:extLst>
              <a:ext uri="{FF2B5EF4-FFF2-40B4-BE49-F238E27FC236}">
                <a16:creationId xmlns:a16="http://schemas.microsoft.com/office/drawing/2014/main" id="{AD29AD30-B00C-D884-3062-1042CD95B6B8}"/>
              </a:ext>
            </a:extLst>
          </p:cNvPr>
          <p:cNvSpPr/>
          <p:nvPr/>
        </p:nvSpPr>
        <p:spPr>
          <a:xfrm>
            <a:off x="737923" y="3882018"/>
            <a:ext cx="1810967" cy="2560955"/>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4" name="Donut 13">
            <a:extLst>
              <a:ext uri="{FF2B5EF4-FFF2-40B4-BE49-F238E27FC236}">
                <a16:creationId xmlns:a16="http://schemas.microsoft.com/office/drawing/2014/main" id="{4034DC0B-F653-A73F-6609-D180AE2D5B69}"/>
              </a:ext>
            </a:extLst>
          </p:cNvPr>
          <p:cNvSpPr/>
          <p:nvPr/>
        </p:nvSpPr>
        <p:spPr>
          <a:xfrm>
            <a:off x="849630" y="5678434"/>
            <a:ext cx="1104900" cy="36512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5" name="Donut 14">
            <a:extLst>
              <a:ext uri="{FF2B5EF4-FFF2-40B4-BE49-F238E27FC236}">
                <a16:creationId xmlns:a16="http://schemas.microsoft.com/office/drawing/2014/main" id="{68263B32-2949-7186-8A5B-8E56779243BD}"/>
              </a:ext>
            </a:extLst>
          </p:cNvPr>
          <p:cNvSpPr/>
          <p:nvPr/>
        </p:nvSpPr>
        <p:spPr>
          <a:xfrm>
            <a:off x="822960" y="4742282"/>
            <a:ext cx="1104900" cy="36512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6" name="Down Arrow 15">
            <a:extLst>
              <a:ext uri="{FF2B5EF4-FFF2-40B4-BE49-F238E27FC236}">
                <a16:creationId xmlns:a16="http://schemas.microsoft.com/office/drawing/2014/main" id="{9FA3DFA6-C2CF-D4B3-0673-6F022C973E30}"/>
              </a:ext>
            </a:extLst>
          </p:cNvPr>
          <p:cNvSpPr/>
          <p:nvPr/>
        </p:nvSpPr>
        <p:spPr>
          <a:xfrm rot="14960539">
            <a:off x="3419539" y="2156330"/>
            <a:ext cx="518816" cy="4003254"/>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7" name="Down Arrow 16">
            <a:extLst>
              <a:ext uri="{FF2B5EF4-FFF2-40B4-BE49-F238E27FC236}">
                <a16:creationId xmlns:a16="http://schemas.microsoft.com/office/drawing/2014/main" id="{153005A4-6566-DF7E-F233-E083F6B8975C}"/>
              </a:ext>
            </a:extLst>
          </p:cNvPr>
          <p:cNvSpPr/>
          <p:nvPr/>
        </p:nvSpPr>
        <p:spPr>
          <a:xfrm rot="14580306">
            <a:off x="3419008" y="2659643"/>
            <a:ext cx="518816" cy="4303390"/>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19" name="Picture 18">
            <a:extLst>
              <a:ext uri="{FF2B5EF4-FFF2-40B4-BE49-F238E27FC236}">
                <a16:creationId xmlns:a16="http://schemas.microsoft.com/office/drawing/2014/main" id="{7EFD401B-D2F4-4E51-4EDF-B526FF8AEA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64322" y="2667714"/>
            <a:ext cx="3937128" cy="4106858"/>
          </a:xfrm>
          <a:prstGeom prst="rect">
            <a:avLst/>
          </a:prstGeom>
        </p:spPr>
      </p:pic>
      <p:sp>
        <p:nvSpPr>
          <p:cNvPr id="20" name="Down Arrow 19">
            <a:extLst>
              <a:ext uri="{FF2B5EF4-FFF2-40B4-BE49-F238E27FC236}">
                <a16:creationId xmlns:a16="http://schemas.microsoft.com/office/drawing/2014/main" id="{30E79E52-20D8-F4F0-3812-6E741FC9AFF4}"/>
              </a:ext>
            </a:extLst>
          </p:cNvPr>
          <p:cNvSpPr/>
          <p:nvPr/>
        </p:nvSpPr>
        <p:spPr>
          <a:xfrm rot="16200000">
            <a:off x="6950941" y="4067582"/>
            <a:ext cx="650024" cy="1064500"/>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9628195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Five, check the menu above to </a:t>
            </a:r>
            <a:r>
              <a:rPr lang="en-US" b="1" dirty="0"/>
              <a:t>Swap Rows and Columns</a:t>
            </a:r>
            <a:r>
              <a:rPr lang="en-US" dirty="0"/>
              <a:t> or </a:t>
            </a:r>
            <a:r>
              <a:rPr lang="en-US" b="1" dirty="0"/>
              <a:t>Sort</a:t>
            </a:r>
            <a:r>
              <a:rPr lang="en-US" dirty="0"/>
              <a:t> in an </a:t>
            </a:r>
            <a:r>
              <a:rPr lang="en-US" b="1" dirty="0"/>
              <a:t>Ascending</a:t>
            </a:r>
            <a:r>
              <a:rPr lang="en-US" dirty="0"/>
              <a:t> or </a:t>
            </a:r>
            <a:r>
              <a:rPr lang="en-US" b="1" dirty="0"/>
              <a:t>Descending</a:t>
            </a:r>
            <a:r>
              <a:rPr lang="en-US" dirty="0"/>
              <a:t> (e.g., Sort in an Ascending)</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27</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E959D8C4-802C-616F-981A-6DC3864D88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2752565"/>
            <a:ext cx="4054433" cy="2105186"/>
          </a:xfrm>
          <a:prstGeom prst="rect">
            <a:avLst/>
          </a:prstGeom>
        </p:spPr>
      </p:pic>
      <p:sp>
        <p:nvSpPr>
          <p:cNvPr id="9" name="TextBox 8">
            <a:extLst>
              <a:ext uri="{FF2B5EF4-FFF2-40B4-BE49-F238E27FC236}">
                <a16:creationId xmlns:a16="http://schemas.microsoft.com/office/drawing/2014/main" id="{63A201D9-D219-CAB2-BB81-132B7B88D583}"/>
              </a:ext>
            </a:extLst>
          </p:cNvPr>
          <p:cNvSpPr txBox="1"/>
          <p:nvPr/>
        </p:nvSpPr>
        <p:spPr>
          <a:xfrm>
            <a:off x="-14944" y="5383441"/>
            <a:ext cx="2880360" cy="400110"/>
          </a:xfrm>
          <a:prstGeom prst="rect">
            <a:avLst/>
          </a:prstGeom>
          <a:noFill/>
        </p:spPr>
        <p:txBody>
          <a:bodyPr wrap="square" rtlCol="0">
            <a:spAutoFit/>
          </a:bodyPr>
          <a:lstStyle/>
          <a:p>
            <a:r>
              <a:rPr lang="en-TH" sz="2000" b="1" dirty="0">
                <a:solidFill>
                  <a:srgbClr val="FF0000"/>
                </a:solidFill>
              </a:rPr>
              <a:t>Swap Rows and Columns </a:t>
            </a:r>
          </a:p>
        </p:txBody>
      </p:sp>
      <p:sp>
        <p:nvSpPr>
          <p:cNvPr id="10" name="Rectangle 9">
            <a:extLst>
              <a:ext uri="{FF2B5EF4-FFF2-40B4-BE49-F238E27FC236}">
                <a16:creationId xmlns:a16="http://schemas.microsoft.com/office/drawing/2014/main" id="{C95C269C-876E-7B05-C71F-F6C1812E2FC9}"/>
              </a:ext>
            </a:extLst>
          </p:cNvPr>
          <p:cNvSpPr/>
          <p:nvPr/>
        </p:nvSpPr>
        <p:spPr>
          <a:xfrm>
            <a:off x="838201" y="2926081"/>
            <a:ext cx="1447800" cy="502920"/>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1" name="TextBox 10">
            <a:extLst>
              <a:ext uri="{FF2B5EF4-FFF2-40B4-BE49-F238E27FC236}">
                <a16:creationId xmlns:a16="http://schemas.microsoft.com/office/drawing/2014/main" id="{57223927-300B-DB77-DC67-83134321F521}"/>
              </a:ext>
            </a:extLst>
          </p:cNvPr>
          <p:cNvSpPr txBox="1"/>
          <p:nvPr/>
        </p:nvSpPr>
        <p:spPr>
          <a:xfrm>
            <a:off x="1375934" y="4910946"/>
            <a:ext cx="2880360" cy="400110"/>
          </a:xfrm>
          <a:prstGeom prst="rect">
            <a:avLst/>
          </a:prstGeom>
          <a:noFill/>
        </p:spPr>
        <p:txBody>
          <a:bodyPr wrap="square" rtlCol="0">
            <a:spAutoFit/>
          </a:bodyPr>
          <a:lstStyle/>
          <a:p>
            <a:r>
              <a:rPr lang="en-TH" sz="2000" b="1" dirty="0">
                <a:solidFill>
                  <a:srgbClr val="FF0000"/>
                </a:solidFill>
              </a:rPr>
              <a:t>Sorted ascending</a:t>
            </a:r>
          </a:p>
        </p:txBody>
      </p:sp>
      <p:sp>
        <p:nvSpPr>
          <p:cNvPr id="12" name="TextBox 11">
            <a:extLst>
              <a:ext uri="{FF2B5EF4-FFF2-40B4-BE49-F238E27FC236}">
                <a16:creationId xmlns:a16="http://schemas.microsoft.com/office/drawing/2014/main" id="{55DE182D-0B81-870B-1C3B-51D5ED0BAFDF}"/>
              </a:ext>
            </a:extLst>
          </p:cNvPr>
          <p:cNvSpPr txBox="1"/>
          <p:nvPr/>
        </p:nvSpPr>
        <p:spPr>
          <a:xfrm>
            <a:off x="2529505" y="4459525"/>
            <a:ext cx="2228849" cy="400110"/>
          </a:xfrm>
          <a:prstGeom prst="rect">
            <a:avLst/>
          </a:prstGeom>
          <a:noFill/>
        </p:spPr>
        <p:txBody>
          <a:bodyPr wrap="square" rtlCol="0">
            <a:spAutoFit/>
          </a:bodyPr>
          <a:lstStyle/>
          <a:p>
            <a:r>
              <a:rPr lang="en-TH" sz="2000" b="1" dirty="0">
                <a:solidFill>
                  <a:srgbClr val="FF0000"/>
                </a:solidFill>
              </a:rPr>
              <a:t>Sorted descending</a:t>
            </a:r>
          </a:p>
        </p:txBody>
      </p:sp>
      <p:sp>
        <p:nvSpPr>
          <p:cNvPr id="18" name="Down Arrow 17">
            <a:extLst>
              <a:ext uri="{FF2B5EF4-FFF2-40B4-BE49-F238E27FC236}">
                <a16:creationId xmlns:a16="http://schemas.microsoft.com/office/drawing/2014/main" id="{895CBBAF-4378-8C6B-7D6D-BF25748FD038}"/>
              </a:ext>
            </a:extLst>
          </p:cNvPr>
          <p:cNvSpPr/>
          <p:nvPr/>
        </p:nvSpPr>
        <p:spPr>
          <a:xfrm rot="11381896">
            <a:off x="694194" y="3301722"/>
            <a:ext cx="455478" cy="2057864"/>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23" name="Down Arrow 22">
            <a:extLst>
              <a:ext uri="{FF2B5EF4-FFF2-40B4-BE49-F238E27FC236}">
                <a16:creationId xmlns:a16="http://schemas.microsoft.com/office/drawing/2014/main" id="{C2029AAA-B4AF-4FEA-4F7A-D981F1A45020}"/>
              </a:ext>
            </a:extLst>
          </p:cNvPr>
          <p:cNvSpPr/>
          <p:nvPr/>
        </p:nvSpPr>
        <p:spPr>
          <a:xfrm rot="8239666">
            <a:off x="2365223" y="3045663"/>
            <a:ext cx="515687" cy="1658729"/>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24" name="Down Arrow 23">
            <a:extLst>
              <a:ext uri="{FF2B5EF4-FFF2-40B4-BE49-F238E27FC236}">
                <a16:creationId xmlns:a16="http://schemas.microsoft.com/office/drawing/2014/main" id="{064AA312-99E2-EF5B-D44C-B2552893D1D1}"/>
              </a:ext>
            </a:extLst>
          </p:cNvPr>
          <p:cNvSpPr/>
          <p:nvPr/>
        </p:nvSpPr>
        <p:spPr>
          <a:xfrm rot="10543352">
            <a:off x="1401085" y="3311651"/>
            <a:ext cx="515687" cy="1658729"/>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25" name="Donut 24">
            <a:extLst>
              <a:ext uri="{FF2B5EF4-FFF2-40B4-BE49-F238E27FC236}">
                <a16:creationId xmlns:a16="http://schemas.microsoft.com/office/drawing/2014/main" id="{A01A1AB7-C950-7AC9-8A52-F7FEBAFF635B}"/>
              </a:ext>
            </a:extLst>
          </p:cNvPr>
          <p:cNvSpPr/>
          <p:nvPr/>
        </p:nvSpPr>
        <p:spPr>
          <a:xfrm>
            <a:off x="1346383" y="2930365"/>
            <a:ext cx="505087" cy="400110"/>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29" name="Picture 28">
            <a:extLst>
              <a:ext uri="{FF2B5EF4-FFF2-40B4-BE49-F238E27FC236}">
                <a16:creationId xmlns:a16="http://schemas.microsoft.com/office/drawing/2014/main" id="{32764425-D33E-B469-9960-59F1733671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08235" y="2752565"/>
            <a:ext cx="4740543" cy="3740310"/>
          </a:xfrm>
          <a:prstGeom prst="rect">
            <a:avLst/>
          </a:prstGeom>
        </p:spPr>
      </p:pic>
      <p:sp>
        <p:nvSpPr>
          <p:cNvPr id="30" name="TextBox 29">
            <a:extLst>
              <a:ext uri="{FF2B5EF4-FFF2-40B4-BE49-F238E27FC236}">
                <a16:creationId xmlns:a16="http://schemas.microsoft.com/office/drawing/2014/main" id="{F6471FF3-059F-1A9C-0AA6-A5216551FD89}"/>
              </a:ext>
            </a:extLst>
          </p:cNvPr>
          <p:cNvSpPr txBox="1"/>
          <p:nvPr/>
        </p:nvSpPr>
        <p:spPr>
          <a:xfrm>
            <a:off x="7411807" y="3859360"/>
            <a:ext cx="2672755" cy="1200329"/>
          </a:xfrm>
          <a:prstGeom prst="rect">
            <a:avLst/>
          </a:prstGeom>
          <a:noFill/>
        </p:spPr>
        <p:txBody>
          <a:bodyPr wrap="square" rtlCol="0">
            <a:spAutoFit/>
          </a:bodyPr>
          <a:lstStyle/>
          <a:p>
            <a:r>
              <a:rPr lang="en-TH" sz="2400" b="1" dirty="0">
                <a:solidFill>
                  <a:srgbClr val="FF0000"/>
                </a:solidFill>
              </a:rPr>
              <a:t>Try to swap Row and Column or Sort to see the different</a:t>
            </a:r>
          </a:p>
        </p:txBody>
      </p:sp>
      <p:sp>
        <p:nvSpPr>
          <p:cNvPr id="27" name="Down Arrow 26">
            <a:extLst>
              <a:ext uri="{FF2B5EF4-FFF2-40B4-BE49-F238E27FC236}">
                <a16:creationId xmlns:a16="http://schemas.microsoft.com/office/drawing/2014/main" id="{FFF8FCAC-F0CB-342D-37AF-0C2C939AC44F}"/>
              </a:ext>
            </a:extLst>
          </p:cNvPr>
          <p:cNvSpPr/>
          <p:nvPr/>
        </p:nvSpPr>
        <p:spPr>
          <a:xfrm rot="16200000">
            <a:off x="5296589" y="3452327"/>
            <a:ext cx="725090" cy="1689071"/>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6524537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Six, try to drag drop </a:t>
            </a:r>
            <a:r>
              <a:rPr lang="en-US" b="1" dirty="0"/>
              <a:t>Population</a:t>
            </a:r>
            <a:r>
              <a:rPr lang="en-US" dirty="0"/>
              <a:t> from </a:t>
            </a:r>
            <a:r>
              <a:rPr lang="en-US" b="1" dirty="0"/>
              <a:t>Rows</a:t>
            </a:r>
            <a:r>
              <a:rPr lang="en-US" dirty="0"/>
              <a:t> into chart area. The highlight mark of maximum population will display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28</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8" name="Picture 7">
            <a:extLst>
              <a:ext uri="{FF2B5EF4-FFF2-40B4-BE49-F238E27FC236}">
                <a16:creationId xmlns:a16="http://schemas.microsoft.com/office/drawing/2014/main" id="{85E82731-C642-B933-7B16-CB711B09B3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20339" y="2728301"/>
            <a:ext cx="6069330" cy="4012565"/>
          </a:xfrm>
          <a:prstGeom prst="rect">
            <a:avLst/>
          </a:prstGeom>
        </p:spPr>
      </p:pic>
      <p:sp>
        <p:nvSpPr>
          <p:cNvPr id="13" name="Rectangle 12">
            <a:extLst>
              <a:ext uri="{FF2B5EF4-FFF2-40B4-BE49-F238E27FC236}">
                <a16:creationId xmlns:a16="http://schemas.microsoft.com/office/drawing/2014/main" id="{81DF6342-393D-1A84-E37F-FAD852650396}"/>
              </a:ext>
            </a:extLst>
          </p:cNvPr>
          <p:cNvSpPr/>
          <p:nvPr/>
        </p:nvSpPr>
        <p:spPr>
          <a:xfrm>
            <a:off x="4777740" y="3623310"/>
            <a:ext cx="3417570" cy="2869565"/>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4" name="Donut 13">
            <a:extLst>
              <a:ext uri="{FF2B5EF4-FFF2-40B4-BE49-F238E27FC236}">
                <a16:creationId xmlns:a16="http://schemas.microsoft.com/office/drawing/2014/main" id="{D948A248-72D1-F310-F862-1D7103CB86FF}"/>
              </a:ext>
            </a:extLst>
          </p:cNvPr>
          <p:cNvSpPr/>
          <p:nvPr/>
        </p:nvSpPr>
        <p:spPr>
          <a:xfrm>
            <a:off x="2778693" y="4477378"/>
            <a:ext cx="1278957" cy="311792"/>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5" name="TextBox 14">
            <a:extLst>
              <a:ext uri="{FF2B5EF4-FFF2-40B4-BE49-F238E27FC236}">
                <a16:creationId xmlns:a16="http://schemas.microsoft.com/office/drawing/2014/main" id="{96B0FADF-6565-FF1D-099C-A74E77516D6B}"/>
              </a:ext>
            </a:extLst>
          </p:cNvPr>
          <p:cNvSpPr txBox="1"/>
          <p:nvPr/>
        </p:nvSpPr>
        <p:spPr>
          <a:xfrm>
            <a:off x="2082666" y="4736917"/>
            <a:ext cx="1908809" cy="1015663"/>
          </a:xfrm>
          <a:prstGeom prst="rect">
            <a:avLst/>
          </a:prstGeom>
          <a:noFill/>
        </p:spPr>
        <p:txBody>
          <a:bodyPr wrap="square" rtlCol="0">
            <a:spAutoFit/>
          </a:bodyPr>
          <a:lstStyle/>
          <a:p>
            <a:pPr algn="r"/>
            <a:r>
              <a:rPr lang="en-TH" sz="2000" b="1" dirty="0">
                <a:solidFill>
                  <a:srgbClr val="FF0000"/>
                </a:solidFill>
              </a:rPr>
              <a:t>It displays when</a:t>
            </a:r>
          </a:p>
          <a:p>
            <a:pPr algn="r"/>
            <a:r>
              <a:rPr lang="en-US" sz="2000" b="1" dirty="0">
                <a:solidFill>
                  <a:srgbClr val="FF0000"/>
                </a:solidFill>
              </a:rPr>
              <a:t>d</a:t>
            </a:r>
            <a:r>
              <a:rPr lang="en-TH" sz="2000" b="1" dirty="0">
                <a:solidFill>
                  <a:srgbClr val="FF0000"/>
                </a:solidFill>
              </a:rPr>
              <a:t>rag drop is completed</a:t>
            </a:r>
          </a:p>
        </p:txBody>
      </p:sp>
      <p:sp>
        <p:nvSpPr>
          <p:cNvPr id="16" name="Donut 15">
            <a:extLst>
              <a:ext uri="{FF2B5EF4-FFF2-40B4-BE49-F238E27FC236}">
                <a16:creationId xmlns:a16="http://schemas.microsoft.com/office/drawing/2014/main" id="{E43971C4-64D0-7B31-D413-0A113E1C4003}"/>
              </a:ext>
            </a:extLst>
          </p:cNvPr>
          <p:cNvSpPr/>
          <p:nvPr/>
        </p:nvSpPr>
        <p:spPr>
          <a:xfrm>
            <a:off x="4988493" y="2888944"/>
            <a:ext cx="1400877" cy="297397"/>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24" name="Down Arrow 23">
            <a:extLst>
              <a:ext uri="{FF2B5EF4-FFF2-40B4-BE49-F238E27FC236}">
                <a16:creationId xmlns:a16="http://schemas.microsoft.com/office/drawing/2014/main" id="{064AA312-99E2-EF5B-D44C-B2552893D1D1}"/>
              </a:ext>
            </a:extLst>
          </p:cNvPr>
          <p:cNvSpPr/>
          <p:nvPr/>
        </p:nvSpPr>
        <p:spPr>
          <a:xfrm rot="21280896">
            <a:off x="5552888" y="3138361"/>
            <a:ext cx="458456" cy="1522664"/>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7" name="TextBox 16">
            <a:extLst>
              <a:ext uri="{FF2B5EF4-FFF2-40B4-BE49-F238E27FC236}">
                <a16:creationId xmlns:a16="http://schemas.microsoft.com/office/drawing/2014/main" id="{0A70AFA5-25EA-196D-1C8A-B7246F2F7E9C}"/>
              </a:ext>
            </a:extLst>
          </p:cNvPr>
          <p:cNvSpPr txBox="1"/>
          <p:nvPr/>
        </p:nvSpPr>
        <p:spPr>
          <a:xfrm>
            <a:off x="5235941" y="4688863"/>
            <a:ext cx="1679209" cy="707886"/>
          </a:xfrm>
          <a:prstGeom prst="rect">
            <a:avLst/>
          </a:prstGeom>
          <a:noFill/>
        </p:spPr>
        <p:txBody>
          <a:bodyPr wrap="square" rtlCol="0">
            <a:spAutoFit/>
          </a:bodyPr>
          <a:lstStyle/>
          <a:p>
            <a:r>
              <a:rPr lang="en-US" sz="2000" b="1" dirty="0">
                <a:solidFill>
                  <a:srgbClr val="FF0000"/>
                </a:solidFill>
              </a:rPr>
              <a:t>Drag drop into this area</a:t>
            </a:r>
            <a:endParaRPr lang="en-TH" sz="2000" b="1" dirty="0">
              <a:solidFill>
                <a:srgbClr val="FF0000"/>
              </a:solidFill>
            </a:endParaRPr>
          </a:p>
        </p:txBody>
      </p:sp>
      <p:sp>
        <p:nvSpPr>
          <p:cNvPr id="19" name="Down Arrow 18">
            <a:extLst>
              <a:ext uri="{FF2B5EF4-FFF2-40B4-BE49-F238E27FC236}">
                <a16:creationId xmlns:a16="http://schemas.microsoft.com/office/drawing/2014/main" id="{1AB85F5A-E3CD-B4F8-51FF-256C0889E496}"/>
              </a:ext>
            </a:extLst>
          </p:cNvPr>
          <p:cNvSpPr/>
          <p:nvPr/>
        </p:nvSpPr>
        <p:spPr>
          <a:xfrm rot="3300802">
            <a:off x="8038406" y="3132187"/>
            <a:ext cx="643963" cy="1065727"/>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20" name="TextBox 19">
            <a:extLst>
              <a:ext uri="{FF2B5EF4-FFF2-40B4-BE49-F238E27FC236}">
                <a16:creationId xmlns:a16="http://schemas.microsoft.com/office/drawing/2014/main" id="{631E1BA8-949E-27DB-3389-3EF9AF496C7D}"/>
              </a:ext>
            </a:extLst>
          </p:cNvPr>
          <p:cNvSpPr txBox="1"/>
          <p:nvPr/>
        </p:nvSpPr>
        <p:spPr>
          <a:xfrm>
            <a:off x="8900876" y="2915424"/>
            <a:ext cx="1866184" cy="707886"/>
          </a:xfrm>
          <a:prstGeom prst="rect">
            <a:avLst/>
          </a:prstGeom>
          <a:noFill/>
        </p:spPr>
        <p:txBody>
          <a:bodyPr wrap="square" rtlCol="0">
            <a:spAutoFit/>
          </a:bodyPr>
          <a:lstStyle/>
          <a:p>
            <a:r>
              <a:rPr lang="en-US" sz="2000" b="1" dirty="0">
                <a:solidFill>
                  <a:srgbClr val="FF0000"/>
                </a:solidFill>
              </a:rPr>
              <a:t>Highlight mark is displayed</a:t>
            </a:r>
            <a:endParaRPr lang="en-TH" sz="2000" b="1" dirty="0">
              <a:solidFill>
                <a:srgbClr val="FF0000"/>
              </a:solidFill>
            </a:endParaRPr>
          </a:p>
        </p:txBody>
      </p:sp>
    </p:spTree>
    <p:extLst>
      <p:ext uri="{BB962C8B-B14F-4D97-AF65-F5344CB8AC3E}">
        <p14:creationId xmlns:p14="http://schemas.microsoft.com/office/powerpoint/2010/main" val="200812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Why Data Visualization?</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13486" y="1627913"/>
            <a:ext cx="10515600" cy="4351338"/>
          </a:xfrm>
        </p:spPr>
        <p:txBody>
          <a:bodyPr>
            <a:normAutofit/>
          </a:bodyPr>
          <a:lstStyle/>
          <a:p>
            <a:r>
              <a:rPr lang="en-US" sz="3200" dirty="0">
                <a:hlinkClick r:id="rId2">
                  <a:extLst>
                    <a:ext uri="{A12FA001-AC4F-418D-AE19-62706E023703}">
                      <ahyp:hlinkClr xmlns:ahyp="http://schemas.microsoft.com/office/drawing/2018/hyperlinkcolor" val="tx"/>
                    </a:ext>
                  </a:extLst>
                </a:hlinkClick>
              </a:rPr>
              <a:t>Harvard Business Review</a:t>
            </a:r>
            <a:r>
              <a:rPr lang="en-US" sz="3200" dirty="0"/>
              <a:t> categorizes data visualization into four key purposes:</a:t>
            </a:r>
          </a:p>
          <a:p>
            <a:pPr lvl="1"/>
            <a:r>
              <a:rPr lang="en-US" sz="2800" dirty="0"/>
              <a:t>Idea generation</a:t>
            </a:r>
            <a:endParaRPr lang="en-US" dirty="0"/>
          </a:p>
          <a:p>
            <a:pPr lvl="1"/>
            <a:r>
              <a:rPr lang="en-US" sz="2800" dirty="0"/>
              <a:t>Idea illustration</a:t>
            </a:r>
          </a:p>
          <a:p>
            <a:pPr lvl="1"/>
            <a:r>
              <a:rPr lang="en-US" sz="2800" dirty="0"/>
              <a:t>Visual discovery</a:t>
            </a:r>
          </a:p>
          <a:p>
            <a:pPr lvl="1"/>
            <a:r>
              <a:rPr lang="en-US" sz="2800" dirty="0"/>
              <a:t>Everyday </a:t>
            </a:r>
            <a:r>
              <a:rPr lang="en-US" sz="2800" dirty="0" err="1"/>
              <a:t>dataviz</a:t>
            </a:r>
            <a:endParaRPr lang="en-US" sz="2800" dirty="0"/>
          </a:p>
          <a:p>
            <a:endParaRPr lang="en-US" sz="3200"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2</a:t>
            </a:fld>
            <a:endParaRPr lang="en-US"/>
          </a:p>
        </p:txBody>
      </p:sp>
      <p:pic>
        <p:nvPicPr>
          <p:cNvPr id="9" name="Picture 8" descr="Business Growth Chart PNG Transparent Images | PNG All">
            <a:extLst>
              <a:ext uri="{FF2B5EF4-FFF2-40B4-BE49-F238E27FC236}">
                <a16:creationId xmlns:a16="http://schemas.microsoft.com/office/drawing/2014/main" id="{5B87D2CA-F5DE-B057-DEF4-9FB94A97D068}"/>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0076958" y="-46582"/>
            <a:ext cx="2115042" cy="1850662"/>
          </a:xfrm>
          <a:prstGeom prst="rect">
            <a:avLst/>
          </a:prstGeom>
        </p:spPr>
      </p:pic>
    </p:spTree>
    <p:extLst>
      <p:ext uri="{BB962C8B-B14F-4D97-AF65-F5344CB8AC3E}">
        <p14:creationId xmlns:p14="http://schemas.microsoft.com/office/powerpoint/2010/main" val="10381396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Seven, rename </a:t>
            </a:r>
            <a:r>
              <a:rPr lang="en-US" b="1" dirty="0"/>
              <a:t>Sheet1</a:t>
            </a:r>
            <a:r>
              <a:rPr lang="en-US" dirty="0"/>
              <a:t> tab to </a:t>
            </a:r>
            <a:r>
              <a:rPr lang="en-US" b="1" dirty="0"/>
              <a:t>Continent Population </a:t>
            </a:r>
            <a:r>
              <a:rPr lang="en-US" dirty="0"/>
              <a:t>and right click to duplicate this sheet. Then rename the duplicate sheet to </a:t>
            </a:r>
            <a:r>
              <a:rPr lang="en-US" b="1" dirty="0"/>
              <a:t>Population Number</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29</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4" name="Picture 13">
            <a:extLst>
              <a:ext uri="{FF2B5EF4-FFF2-40B4-BE49-F238E27FC236}">
                <a16:creationId xmlns:a16="http://schemas.microsoft.com/office/drawing/2014/main" id="{D4D37600-BEBE-3DB4-0A1B-C74D1C97AD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8062" y="5137695"/>
            <a:ext cx="5022954" cy="1400261"/>
          </a:xfrm>
          <a:prstGeom prst="rect">
            <a:avLst/>
          </a:prstGeom>
        </p:spPr>
      </p:pic>
      <p:pic>
        <p:nvPicPr>
          <p:cNvPr id="19" name="Picture 18">
            <a:extLst>
              <a:ext uri="{FF2B5EF4-FFF2-40B4-BE49-F238E27FC236}">
                <a16:creationId xmlns:a16="http://schemas.microsoft.com/office/drawing/2014/main" id="{1369D9D9-6380-3D0B-4A47-FC61603141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44206" y="2803475"/>
            <a:ext cx="2460963" cy="3360997"/>
          </a:xfrm>
          <a:prstGeom prst="rect">
            <a:avLst/>
          </a:prstGeom>
        </p:spPr>
      </p:pic>
      <p:pic>
        <p:nvPicPr>
          <p:cNvPr id="21" name="Picture 20">
            <a:extLst>
              <a:ext uri="{FF2B5EF4-FFF2-40B4-BE49-F238E27FC236}">
                <a16:creationId xmlns:a16="http://schemas.microsoft.com/office/drawing/2014/main" id="{969DAEE3-EDA6-E2FB-45B6-9234CEB70EAE}"/>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2713859" y="2676284"/>
            <a:ext cx="3663892" cy="1359185"/>
          </a:xfrm>
          <a:prstGeom prst="rect">
            <a:avLst/>
          </a:prstGeom>
        </p:spPr>
      </p:pic>
      <p:sp>
        <p:nvSpPr>
          <p:cNvPr id="16" name="Down Arrow 15">
            <a:extLst>
              <a:ext uri="{FF2B5EF4-FFF2-40B4-BE49-F238E27FC236}">
                <a16:creationId xmlns:a16="http://schemas.microsoft.com/office/drawing/2014/main" id="{F4E67AF2-73BF-6476-1026-939892C1BBC4}"/>
              </a:ext>
            </a:extLst>
          </p:cNvPr>
          <p:cNvSpPr/>
          <p:nvPr/>
        </p:nvSpPr>
        <p:spPr>
          <a:xfrm rot="12332595">
            <a:off x="2602760" y="3198741"/>
            <a:ext cx="557368" cy="2861604"/>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26" name="Down Arrow 25">
            <a:extLst>
              <a:ext uri="{FF2B5EF4-FFF2-40B4-BE49-F238E27FC236}">
                <a16:creationId xmlns:a16="http://schemas.microsoft.com/office/drawing/2014/main" id="{A0D6C18F-5569-3C75-8F0E-1EA538696D46}"/>
              </a:ext>
            </a:extLst>
          </p:cNvPr>
          <p:cNvSpPr/>
          <p:nvPr/>
        </p:nvSpPr>
        <p:spPr>
          <a:xfrm rot="3905959">
            <a:off x="6015068" y="3505909"/>
            <a:ext cx="562960" cy="3599021"/>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22" name="Down Arrow 21">
            <a:extLst>
              <a:ext uri="{FF2B5EF4-FFF2-40B4-BE49-F238E27FC236}">
                <a16:creationId xmlns:a16="http://schemas.microsoft.com/office/drawing/2014/main" id="{5E6C719F-7467-0B23-1FAE-504B9BA23548}"/>
              </a:ext>
            </a:extLst>
          </p:cNvPr>
          <p:cNvSpPr/>
          <p:nvPr/>
        </p:nvSpPr>
        <p:spPr>
          <a:xfrm rot="15172387">
            <a:off x="5374124" y="2507416"/>
            <a:ext cx="500961" cy="5431678"/>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Tree>
    <p:extLst>
      <p:ext uri="{BB962C8B-B14F-4D97-AF65-F5344CB8AC3E}">
        <p14:creationId xmlns:p14="http://schemas.microsoft.com/office/powerpoint/2010/main" val="25930193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Eight, go to </a:t>
            </a:r>
            <a:r>
              <a:rPr lang="en-US" b="1" dirty="0"/>
              <a:t>Population Number</a:t>
            </a:r>
            <a:r>
              <a:rPr lang="en-US" dirty="0"/>
              <a:t> and try to remove </a:t>
            </a:r>
            <a:r>
              <a:rPr lang="en-US" b="1" dirty="0"/>
              <a:t>Population</a:t>
            </a:r>
            <a:r>
              <a:rPr lang="en-US" dirty="0"/>
              <a:t> by right click and choose Remove or drag drop to some areas outside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30</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E8ECB1E3-BFBC-C17D-13F3-86A57F8187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2023" y="2809897"/>
            <a:ext cx="6927954" cy="3546453"/>
          </a:xfrm>
          <a:prstGeom prst="rect">
            <a:avLst/>
          </a:prstGeom>
        </p:spPr>
      </p:pic>
    </p:spTree>
    <p:extLst>
      <p:ext uri="{BB962C8B-B14F-4D97-AF65-F5344CB8AC3E}">
        <p14:creationId xmlns:p14="http://schemas.microsoft.com/office/powerpoint/2010/main" val="7612750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Nine, Drag drop </a:t>
            </a:r>
            <a:r>
              <a:rPr lang="en-US" b="1" dirty="0"/>
              <a:t>Population </a:t>
            </a:r>
            <a:r>
              <a:rPr lang="en-US" dirty="0"/>
              <a:t>into “</a:t>
            </a:r>
            <a:r>
              <a:rPr lang="en-US" dirty="0" err="1"/>
              <a:t>Abc</a:t>
            </a:r>
            <a:r>
              <a:rPr lang="en-US" dirty="0"/>
              <a:t>” area and see the result</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31</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E8ECB1E3-BFBC-C17D-13F3-86A57F8187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62706" y="2491444"/>
            <a:ext cx="5027562" cy="2573633"/>
          </a:xfrm>
          <a:prstGeom prst="rect">
            <a:avLst/>
          </a:prstGeom>
        </p:spPr>
      </p:pic>
      <p:pic>
        <p:nvPicPr>
          <p:cNvPr id="6" name="Picture 5">
            <a:extLst>
              <a:ext uri="{FF2B5EF4-FFF2-40B4-BE49-F238E27FC236}">
                <a16:creationId xmlns:a16="http://schemas.microsoft.com/office/drawing/2014/main" id="{4963F39E-CFFA-EAC8-438C-F44C24E91FA1}"/>
              </a:ext>
            </a:extLst>
          </p:cNvPr>
          <p:cNvPicPr>
            <a:picLocks noChangeAspect="1"/>
          </p:cNvPicPr>
          <p:nvPr/>
        </p:nvPicPr>
        <p:blipFill rotWithShape="1">
          <a:blip r:embed="rId5">
            <a:extLst>
              <a:ext uri="{28A0092B-C50C-407E-A947-70E740481C1C}">
                <a14:useLocalDpi xmlns:a14="http://schemas.microsoft.com/office/drawing/2010/main" val="0"/>
              </a:ext>
            </a:extLst>
          </a:blip>
          <a:srcRect r="70610"/>
          <a:stretch/>
        </p:blipFill>
        <p:spPr>
          <a:xfrm>
            <a:off x="838200" y="2491444"/>
            <a:ext cx="2053590" cy="3544866"/>
          </a:xfrm>
          <a:prstGeom prst="rect">
            <a:avLst/>
          </a:prstGeom>
        </p:spPr>
      </p:pic>
      <p:sp>
        <p:nvSpPr>
          <p:cNvPr id="8" name="Donut 7">
            <a:extLst>
              <a:ext uri="{FF2B5EF4-FFF2-40B4-BE49-F238E27FC236}">
                <a16:creationId xmlns:a16="http://schemas.microsoft.com/office/drawing/2014/main" id="{646C6849-BD7C-D08A-7AAF-BE217706DEAD}"/>
              </a:ext>
            </a:extLst>
          </p:cNvPr>
          <p:cNvSpPr/>
          <p:nvPr/>
        </p:nvSpPr>
        <p:spPr>
          <a:xfrm>
            <a:off x="895350" y="4968872"/>
            <a:ext cx="1104900" cy="36512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0" name="Rectangle 9">
            <a:extLst>
              <a:ext uri="{FF2B5EF4-FFF2-40B4-BE49-F238E27FC236}">
                <a16:creationId xmlns:a16="http://schemas.microsoft.com/office/drawing/2014/main" id="{DA9996E8-9C11-C10B-C4AA-1C222EFB3673}"/>
              </a:ext>
            </a:extLst>
          </p:cNvPr>
          <p:cNvSpPr/>
          <p:nvPr/>
        </p:nvSpPr>
        <p:spPr>
          <a:xfrm>
            <a:off x="4067863" y="4240530"/>
            <a:ext cx="4622405" cy="267505"/>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pic>
        <p:nvPicPr>
          <p:cNvPr id="12" name="Picture 11">
            <a:extLst>
              <a:ext uri="{FF2B5EF4-FFF2-40B4-BE49-F238E27FC236}">
                <a16:creationId xmlns:a16="http://schemas.microsoft.com/office/drawing/2014/main" id="{73668A98-93D9-E6A9-A2FC-BAE29367ED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8855" y="4970402"/>
            <a:ext cx="7537300" cy="1213633"/>
          </a:xfrm>
          <a:prstGeom prst="rect">
            <a:avLst/>
          </a:prstGeom>
        </p:spPr>
      </p:pic>
      <p:sp>
        <p:nvSpPr>
          <p:cNvPr id="13" name="Down Arrow 12">
            <a:extLst>
              <a:ext uri="{FF2B5EF4-FFF2-40B4-BE49-F238E27FC236}">
                <a16:creationId xmlns:a16="http://schemas.microsoft.com/office/drawing/2014/main" id="{A0E97CBB-9E9C-1907-3246-C09BD53EDD20}"/>
              </a:ext>
            </a:extLst>
          </p:cNvPr>
          <p:cNvSpPr/>
          <p:nvPr/>
        </p:nvSpPr>
        <p:spPr>
          <a:xfrm rot="15178382">
            <a:off x="2874990" y="3449078"/>
            <a:ext cx="518816" cy="2649950"/>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9" name="Down Arrow 8">
            <a:extLst>
              <a:ext uri="{FF2B5EF4-FFF2-40B4-BE49-F238E27FC236}">
                <a16:creationId xmlns:a16="http://schemas.microsoft.com/office/drawing/2014/main" id="{EDD7D2DC-4460-F07E-EF59-7CADCC14B54A}"/>
              </a:ext>
            </a:extLst>
          </p:cNvPr>
          <p:cNvSpPr/>
          <p:nvPr/>
        </p:nvSpPr>
        <p:spPr>
          <a:xfrm rot="19819908">
            <a:off x="8553147" y="4271018"/>
            <a:ext cx="618297" cy="1334472"/>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14820373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Ten, try to </a:t>
            </a:r>
            <a:r>
              <a:rPr lang="en-US" b="1" dirty="0"/>
              <a:t>Swap Rows and Columns</a:t>
            </a:r>
            <a:r>
              <a:rPr lang="en-US" dirty="0"/>
              <a:t> and </a:t>
            </a:r>
            <a:r>
              <a:rPr lang="en-US" b="1" dirty="0"/>
              <a:t>Sorted descending</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32</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2" name="Picture 11">
            <a:extLst>
              <a:ext uri="{FF2B5EF4-FFF2-40B4-BE49-F238E27FC236}">
                <a16:creationId xmlns:a16="http://schemas.microsoft.com/office/drawing/2014/main" id="{73668A98-93D9-E6A9-A2FC-BAE29367ED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2352424"/>
            <a:ext cx="6145530" cy="1055362"/>
          </a:xfrm>
          <a:prstGeom prst="rect">
            <a:avLst/>
          </a:prstGeom>
        </p:spPr>
      </p:pic>
      <p:sp>
        <p:nvSpPr>
          <p:cNvPr id="9" name="Down Arrow 8">
            <a:extLst>
              <a:ext uri="{FF2B5EF4-FFF2-40B4-BE49-F238E27FC236}">
                <a16:creationId xmlns:a16="http://schemas.microsoft.com/office/drawing/2014/main" id="{EDD7D2DC-4460-F07E-EF59-7CADCC14B54A}"/>
              </a:ext>
            </a:extLst>
          </p:cNvPr>
          <p:cNvSpPr/>
          <p:nvPr/>
        </p:nvSpPr>
        <p:spPr>
          <a:xfrm rot="18336457">
            <a:off x="4405202" y="3051809"/>
            <a:ext cx="838319" cy="2233365"/>
          </a:xfrm>
          <a:prstGeom prst="downArrow">
            <a:avLst>
              <a:gd name="adj1" fmla="val 32901"/>
              <a:gd name="adj2" fmla="val 6394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14" name="Picture 13">
            <a:extLst>
              <a:ext uri="{FF2B5EF4-FFF2-40B4-BE49-F238E27FC236}">
                <a16:creationId xmlns:a16="http://schemas.microsoft.com/office/drawing/2014/main" id="{918533B3-51DE-2A96-F157-4897E5DFF9E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76299" y="3436883"/>
            <a:ext cx="4612887" cy="3102029"/>
          </a:xfrm>
          <a:prstGeom prst="rect">
            <a:avLst/>
          </a:prstGeom>
        </p:spPr>
      </p:pic>
    </p:spTree>
    <p:extLst>
      <p:ext uri="{BB962C8B-B14F-4D97-AF65-F5344CB8AC3E}">
        <p14:creationId xmlns:p14="http://schemas.microsoft.com/office/powerpoint/2010/main" val="19922086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Eleven, try to hold </a:t>
            </a:r>
            <a:r>
              <a:rPr lang="en-US" b="1" dirty="0"/>
              <a:t>CTRL</a:t>
            </a:r>
            <a:r>
              <a:rPr lang="en-US" dirty="0"/>
              <a:t> or </a:t>
            </a:r>
            <a:r>
              <a:rPr lang="en-US" b="1" dirty="0"/>
              <a:t>command</a:t>
            </a:r>
            <a:r>
              <a:rPr lang="en-US" dirty="0"/>
              <a:t> key and click to drag drop </a:t>
            </a:r>
            <a:r>
              <a:rPr lang="en-US" b="1" dirty="0"/>
              <a:t>Population</a:t>
            </a:r>
            <a:r>
              <a:rPr lang="en-US" dirty="0"/>
              <a:t> into </a:t>
            </a:r>
            <a:r>
              <a:rPr lang="en-US" b="1" dirty="0"/>
              <a:t>Color</a:t>
            </a:r>
            <a:r>
              <a:rPr lang="en-US" dirty="0"/>
              <a:t>. The result will display like this</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33</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102D436D-D1EA-3281-4FB1-9F012770C2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08461" y="2720340"/>
            <a:ext cx="5045339" cy="3726784"/>
          </a:xfrm>
          <a:prstGeom prst="rect">
            <a:avLst/>
          </a:prstGeom>
        </p:spPr>
      </p:pic>
      <p:pic>
        <p:nvPicPr>
          <p:cNvPr id="10" name="Picture 9">
            <a:extLst>
              <a:ext uri="{FF2B5EF4-FFF2-40B4-BE49-F238E27FC236}">
                <a16:creationId xmlns:a16="http://schemas.microsoft.com/office/drawing/2014/main" id="{5DD24767-860D-235E-60AC-68B4832D7FC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8006" y="2720340"/>
            <a:ext cx="5284714" cy="3772534"/>
          </a:xfrm>
          <a:prstGeom prst="rect">
            <a:avLst/>
          </a:prstGeom>
        </p:spPr>
      </p:pic>
      <p:sp>
        <p:nvSpPr>
          <p:cNvPr id="11" name="Donut 10">
            <a:extLst>
              <a:ext uri="{FF2B5EF4-FFF2-40B4-BE49-F238E27FC236}">
                <a16:creationId xmlns:a16="http://schemas.microsoft.com/office/drawing/2014/main" id="{9CA6D50D-5CF5-A636-BEE0-36504484DC31}"/>
              </a:ext>
            </a:extLst>
          </p:cNvPr>
          <p:cNvSpPr/>
          <p:nvPr/>
        </p:nvSpPr>
        <p:spPr>
          <a:xfrm>
            <a:off x="982980" y="5886450"/>
            <a:ext cx="1691640" cy="400468"/>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5" name="Donut 14">
            <a:extLst>
              <a:ext uri="{FF2B5EF4-FFF2-40B4-BE49-F238E27FC236}">
                <a16:creationId xmlns:a16="http://schemas.microsoft.com/office/drawing/2014/main" id="{9AB8F4BB-85F8-9BA8-3AEE-032267E50777}"/>
              </a:ext>
            </a:extLst>
          </p:cNvPr>
          <p:cNvSpPr/>
          <p:nvPr/>
        </p:nvSpPr>
        <p:spPr>
          <a:xfrm>
            <a:off x="861060" y="4868228"/>
            <a:ext cx="750569" cy="583882"/>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3" name="Down Arrow 12">
            <a:extLst>
              <a:ext uri="{FF2B5EF4-FFF2-40B4-BE49-F238E27FC236}">
                <a16:creationId xmlns:a16="http://schemas.microsoft.com/office/drawing/2014/main" id="{1264CAA6-520E-6F10-F70E-B266B502EA7C}"/>
              </a:ext>
            </a:extLst>
          </p:cNvPr>
          <p:cNvSpPr/>
          <p:nvPr/>
        </p:nvSpPr>
        <p:spPr>
          <a:xfrm rot="8800483">
            <a:off x="1352567" y="5210495"/>
            <a:ext cx="445368" cy="869809"/>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6" name="Down Arrow 15">
            <a:extLst>
              <a:ext uri="{FF2B5EF4-FFF2-40B4-BE49-F238E27FC236}">
                <a16:creationId xmlns:a16="http://schemas.microsoft.com/office/drawing/2014/main" id="{0558AC6E-AB03-9B97-1E7E-5D281C27EB66}"/>
              </a:ext>
            </a:extLst>
          </p:cNvPr>
          <p:cNvSpPr/>
          <p:nvPr/>
        </p:nvSpPr>
        <p:spPr>
          <a:xfrm rot="16200000">
            <a:off x="6177918" y="2657474"/>
            <a:ext cx="891540" cy="2731770"/>
          </a:xfrm>
          <a:prstGeom prst="downArrow">
            <a:avLst>
              <a:gd name="adj1" fmla="val 32901"/>
              <a:gd name="adj2" fmla="val 6394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7" name="TextBox 16">
            <a:extLst>
              <a:ext uri="{FF2B5EF4-FFF2-40B4-BE49-F238E27FC236}">
                <a16:creationId xmlns:a16="http://schemas.microsoft.com/office/drawing/2014/main" id="{7C427E3E-8F30-3F7D-76B8-8B65D219A2A0}"/>
              </a:ext>
            </a:extLst>
          </p:cNvPr>
          <p:cNvSpPr txBox="1"/>
          <p:nvPr/>
        </p:nvSpPr>
        <p:spPr>
          <a:xfrm>
            <a:off x="2721051" y="5784988"/>
            <a:ext cx="3680860" cy="707886"/>
          </a:xfrm>
          <a:prstGeom prst="rect">
            <a:avLst/>
          </a:prstGeom>
          <a:noFill/>
        </p:spPr>
        <p:txBody>
          <a:bodyPr wrap="square" rtlCol="0">
            <a:spAutoFit/>
          </a:bodyPr>
          <a:lstStyle/>
          <a:p>
            <a:r>
              <a:rPr lang="en-US" sz="2000" b="1" dirty="0">
                <a:solidFill>
                  <a:srgbClr val="FF0000"/>
                </a:solidFill>
              </a:rPr>
              <a:t>Hold CTRL or command key and click to drag drop into Color.  </a:t>
            </a:r>
            <a:endParaRPr lang="en-TH" sz="2000" b="1" dirty="0">
              <a:solidFill>
                <a:srgbClr val="FF0000"/>
              </a:solidFill>
            </a:endParaRPr>
          </a:p>
        </p:txBody>
      </p:sp>
      <p:sp>
        <p:nvSpPr>
          <p:cNvPr id="18" name="TextBox 17">
            <a:extLst>
              <a:ext uri="{FF2B5EF4-FFF2-40B4-BE49-F238E27FC236}">
                <a16:creationId xmlns:a16="http://schemas.microsoft.com/office/drawing/2014/main" id="{5DD35E97-613E-576D-F6F0-CB399F6EFA1D}"/>
              </a:ext>
            </a:extLst>
          </p:cNvPr>
          <p:cNvSpPr txBox="1"/>
          <p:nvPr/>
        </p:nvSpPr>
        <p:spPr>
          <a:xfrm>
            <a:off x="8103635" y="5532507"/>
            <a:ext cx="2986830" cy="707886"/>
          </a:xfrm>
          <a:prstGeom prst="rect">
            <a:avLst/>
          </a:prstGeom>
          <a:noFill/>
        </p:spPr>
        <p:txBody>
          <a:bodyPr wrap="square" rtlCol="0">
            <a:spAutoFit/>
          </a:bodyPr>
          <a:lstStyle/>
          <a:p>
            <a:r>
              <a:rPr lang="en-US" sz="2000" b="1" dirty="0">
                <a:solidFill>
                  <a:srgbClr val="FF0000"/>
                </a:solidFill>
              </a:rPr>
              <a:t>This will display when drag drop is completed   </a:t>
            </a:r>
            <a:endParaRPr lang="en-TH" sz="2000" b="1" dirty="0">
              <a:solidFill>
                <a:srgbClr val="FF0000"/>
              </a:solidFill>
            </a:endParaRPr>
          </a:p>
        </p:txBody>
      </p:sp>
      <p:sp>
        <p:nvSpPr>
          <p:cNvPr id="19" name="Donut 18">
            <a:extLst>
              <a:ext uri="{FF2B5EF4-FFF2-40B4-BE49-F238E27FC236}">
                <a16:creationId xmlns:a16="http://schemas.microsoft.com/office/drawing/2014/main" id="{8C454323-59B5-C6AE-8881-9774718482CF}"/>
              </a:ext>
            </a:extLst>
          </p:cNvPr>
          <p:cNvSpPr/>
          <p:nvPr/>
        </p:nvSpPr>
        <p:spPr>
          <a:xfrm>
            <a:off x="6477314" y="5645871"/>
            <a:ext cx="1691640" cy="377739"/>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20" name="Down Arrow 19">
            <a:extLst>
              <a:ext uri="{FF2B5EF4-FFF2-40B4-BE49-F238E27FC236}">
                <a16:creationId xmlns:a16="http://schemas.microsoft.com/office/drawing/2014/main" id="{5B7CB65B-98BF-F967-0372-BDF661792F1F}"/>
              </a:ext>
            </a:extLst>
          </p:cNvPr>
          <p:cNvSpPr/>
          <p:nvPr/>
        </p:nvSpPr>
        <p:spPr>
          <a:xfrm rot="3077512">
            <a:off x="10162919" y="3472638"/>
            <a:ext cx="455098" cy="695484"/>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21" name="TextBox 20">
            <a:extLst>
              <a:ext uri="{FF2B5EF4-FFF2-40B4-BE49-F238E27FC236}">
                <a16:creationId xmlns:a16="http://schemas.microsoft.com/office/drawing/2014/main" id="{2D0DE2A4-EFD8-74C8-9970-D7B7939FA4FB}"/>
              </a:ext>
            </a:extLst>
          </p:cNvPr>
          <p:cNvSpPr txBox="1"/>
          <p:nvPr/>
        </p:nvSpPr>
        <p:spPr>
          <a:xfrm>
            <a:off x="10661147" y="3350463"/>
            <a:ext cx="1385306" cy="1015663"/>
          </a:xfrm>
          <a:prstGeom prst="rect">
            <a:avLst/>
          </a:prstGeom>
          <a:noFill/>
        </p:spPr>
        <p:txBody>
          <a:bodyPr wrap="square" rtlCol="0">
            <a:spAutoFit/>
          </a:bodyPr>
          <a:lstStyle/>
          <a:p>
            <a:r>
              <a:rPr lang="en-US" sz="2000" b="1" dirty="0">
                <a:solidFill>
                  <a:srgbClr val="FF0000"/>
                </a:solidFill>
              </a:rPr>
              <a:t>Highlight mark is displayed</a:t>
            </a:r>
            <a:endParaRPr lang="en-TH" sz="2000" b="1" dirty="0">
              <a:solidFill>
                <a:srgbClr val="FF0000"/>
              </a:solidFill>
            </a:endParaRPr>
          </a:p>
        </p:txBody>
      </p:sp>
    </p:spTree>
    <p:extLst>
      <p:ext uri="{BB962C8B-B14F-4D97-AF65-F5344CB8AC3E}">
        <p14:creationId xmlns:p14="http://schemas.microsoft.com/office/powerpoint/2010/main" val="34901099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Twelve, try to click </a:t>
            </a:r>
            <a:r>
              <a:rPr lang="en-US" b="1" dirty="0"/>
              <a:t>New Worksheet</a:t>
            </a:r>
            <a:r>
              <a:rPr lang="en-US" dirty="0"/>
              <a:t> icon to and rename to </a:t>
            </a:r>
            <a:r>
              <a:rPr lang="en-US" b="1" dirty="0"/>
              <a:t>Country Population</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34</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8" name="Picture 7">
            <a:extLst>
              <a:ext uri="{FF2B5EF4-FFF2-40B4-BE49-F238E27FC236}">
                <a16:creationId xmlns:a16="http://schemas.microsoft.com/office/drawing/2014/main" id="{53A7418F-34BC-23A5-28B6-AA1E58FC4E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9700" y="2827821"/>
            <a:ext cx="4054641" cy="1408097"/>
          </a:xfrm>
          <a:prstGeom prst="rect">
            <a:avLst/>
          </a:prstGeom>
        </p:spPr>
      </p:pic>
      <p:sp>
        <p:nvSpPr>
          <p:cNvPr id="9" name="Donut 8">
            <a:extLst>
              <a:ext uri="{FF2B5EF4-FFF2-40B4-BE49-F238E27FC236}">
                <a16:creationId xmlns:a16="http://schemas.microsoft.com/office/drawing/2014/main" id="{33763B76-9AE0-9B54-13DE-96FCFB4A0530}"/>
              </a:ext>
            </a:extLst>
          </p:cNvPr>
          <p:cNvSpPr/>
          <p:nvPr/>
        </p:nvSpPr>
        <p:spPr>
          <a:xfrm>
            <a:off x="3437021" y="3336608"/>
            <a:ext cx="689210" cy="583882"/>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20" name="Picture 19">
            <a:extLst>
              <a:ext uri="{FF2B5EF4-FFF2-40B4-BE49-F238E27FC236}">
                <a16:creationId xmlns:a16="http://schemas.microsoft.com/office/drawing/2014/main" id="{AFE85D6C-E969-457E-45A3-6A30ECC6B1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82030" y="3976897"/>
            <a:ext cx="4791259" cy="1406957"/>
          </a:xfrm>
          <a:prstGeom prst="rect">
            <a:avLst/>
          </a:prstGeom>
        </p:spPr>
      </p:pic>
      <p:sp>
        <p:nvSpPr>
          <p:cNvPr id="21" name="Donut 20">
            <a:extLst>
              <a:ext uri="{FF2B5EF4-FFF2-40B4-BE49-F238E27FC236}">
                <a16:creationId xmlns:a16="http://schemas.microsoft.com/office/drawing/2014/main" id="{52881FC0-D6CA-A66E-0223-B50F3A54FE9C}"/>
              </a:ext>
            </a:extLst>
          </p:cNvPr>
          <p:cNvSpPr/>
          <p:nvPr/>
        </p:nvSpPr>
        <p:spPr>
          <a:xfrm>
            <a:off x="7806689" y="4354830"/>
            <a:ext cx="2766061" cy="1028057"/>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2" name="Down Arrow 11">
            <a:extLst>
              <a:ext uri="{FF2B5EF4-FFF2-40B4-BE49-F238E27FC236}">
                <a16:creationId xmlns:a16="http://schemas.microsoft.com/office/drawing/2014/main" id="{B4AC307A-54C6-8838-1323-1BFF3FEFA81C}"/>
              </a:ext>
            </a:extLst>
          </p:cNvPr>
          <p:cNvSpPr/>
          <p:nvPr/>
        </p:nvSpPr>
        <p:spPr>
          <a:xfrm rot="17100056">
            <a:off x="5635063" y="2146412"/>
            <a:ext cx="838319" cy="4304225"/>
          </a:xfrm>
          <a:prstGeom prst="downArrow">
            <a:avLst>
              <a:gd name="adj1" fmla="val 26755"/>
              <a:gd name="adj2" fmla="val 6592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876118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Thirteen, try to rename one discrete data from </a:t>
            </a:r>
            <a:r>
              <a:rPr lang="en-US" b="1" dirty="0"/>
              <a:t>Name</a:t>
            </a:r>
            <a:r>
              <a:rPr lang="en-US" dirty="0"/>
              <a:t> to </a:t>
            </a:r>
            <a:r>
              <a:rPr lang="en-US" b="1" dirty="0"/>
              <a:t>Country</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35</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6" name="Picture 5">
            <a:extLst>
              <a:ext uri="{FF2B5EF4-FFF2-40B4-BE49-F238E27FC236}">
                <a16:creationId xmlns:a16="http://schemas.microsoft.com/office/drawing/2014/main" id="{BC241689-BE27-7AD9-0A91-854C50E38B5A}"/>
              </a:ext>
            </a:extLst>
          </p:cNvPr>
          <p:cNvPicPr>
            <a:picLocks noChangeAspect="1"/>
          </p:cNvPicPr>
          <p:nvPr/>
        </p:nvPicPr>
        <p:blipFill rotWithShape="1">
          <a:blip r:embed="rId4">
            <a:extLst>
              <a:ext uri="{28A0092B-C50C-407E-A947-70E740481C1C}">
                <a14:useLocalDpi xmlns:a14="http://schemas.microsoft.com/office/drawing/2010/main" val="0"/>
              </a:ext>
            </a:extLst>
          </a:blip>
          <a:srcRect r="70610"/>
          <a:stretch/>
        </p:blipFill>
        <p:spPr>
          <a:xfrm>
            <a:off x="986790" y="2537164"/>
            <a:ext cx="2865120" cy="3544866"/>
          </a:xfrm>
          <a:prstGeom prst="rect">
            <a:avLst/>
          </a:prstGeom>
        </p:spPr>
      </p:pic>
      <p:sp>
        <p:nvSpPr>
          <p:cNvPr id="7" name="Donut 6">
            <a:extLst>
              <a:ext uri="{FF2B5EF4-FFF2-40B4-BE49-F238E27FC236}">
                <a16:creationId xmlns:a16="http://schemas.microsoft.com/office/drawing/2014/main" id="{034518F3-97E6-85A6-D797-DAE70C64BBC8}"/>
              </a:ext>
            </a:extLst>
          </p:cNvPr>
          <p:cNvSpPr/>
          <p:nvPr/>
        </p:nvSpPr>
        <p:spPr>
          <a:xfrm>
            <a:off x="986790" y="4331970"/>
            <a:ext cx="1527810" cy="320040"/>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13" name="Picture 12">
            <a:extLst>
              <a:ext uri="{FF2B5EF4-FFF2-40B4-BE49-F238E27FC236}">
                <a16:creationId xmlns:a16="http://schemas.microsoft.com/office/drawing/2014/main" id="{FDBD811B-A767-3A23-5C12-B3AF4AF21D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82141" y="2521289"/>
            <a:ext cx="2349500" cy="4188756"/>
          </a:xfrm>
          <a:prstGeom prst="rect">
            <a:avLst/>
          </a:prstGeom>
        </p:spPr>
      </p:pic>
      <p:sp>
        <p:nvSpPr>
          <p:cNvPr id="10" name="Down Arrow 9">
            <a:extLst>
              <a:ext uri="{FF2B5EF4-FFF2-40B4-BE49-F238E27FC236}">
                <a16:creationId xmlns:a16="http://schemas.microsoft.com/office/drawing/2014/main" id="{B7CC5795-F55F-5CC0-C13B-4186A40565CD}"/>
              </a:ext>
            </a:extLst>
          </p:cNvPr>
          <p:cNvSpPr/>
          <p:nvPr/>
        </p:nvSpPr>
        <p:spPr>
          <a:xfrm rot="14829664">
            <a:off x="3082162" y="2620937"/>
            <a:ext cx="838319" cy="2735733"/>
          </a:xfrm>
          <a:prstGeom prst="downArrow">
            <a:avLst>
              <a:gd name="adj1" fmla="val 18574"/>
              <a:gd name="adj2" fmla="val 56832"/>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16" name="Picture 15">
            <a:extLst>
              <a:ext uri="{FF2B5EF4-FFF2-40B4-BE49-F238E27FC236}">
                <a16:creationId xmlns:a16="http://schemas.microsoft.com/office/drawing/2014/main" id="{7276D9C9-6611-8F60-EAAA-7B85A86E12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85777" y="2414270"/>
            <a:ext cx="2590800" cy="3835400"/>
          </a:xfrm>
          <a:prstGeom prst="rect">
            <a:avLst/>
          </a:prstGeom>
        </p:spPr>
      </p:pic>
      <p:sp>
        <p:nvSpPr>
          <p:cNvPr id="14" name="Down Arrow 13">
            <a:extLst>
              <a:ext uri="{FF2B5EF4-FFF2-40B4-BE49-F238E27FC236}">
                <a16:creationId xmlns:a16="http://schemas.microsoft.com/office/drawing/2014/main" id="{8954018B-90F4-A7E9-446B-8FEE19BD3E41}"/>
              </a:ext>
            </a:extLst>
          </p:cNvPr>
          <p:cNvSpPr/>
          <p:nvPr/>
        </p:nvSpPr>
        <p:spPr>
          <a:xfrm rot="17962484">
            <a:off x="6835083" y="2882572"/>
            <a:ext cx="871334" cy="2205677"/>
          </a:xfrm>
          <a:prstGeom prst="downArrow">
            <a:avLst>
              <a:gd name="adj1" fmla="val 23312"/>
              <a:gd name="adj2" fmla="val 56832"/>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14375401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Fourteen, try to drag drop </a:t>
            </a:r>
            <a:r>
              <a:rPr lang="en-US" b="1" dirty="0"/>
              <a:t>Country</a:t>
            </a:r>
            <a:r>
              <a:rPr lang="en-US" dirty="0"/>
              <a:t> into </a:t>
            </a:r>
            <a:r>
              <a:rPr lang="en-US" b="1" dirty="0"/>
              <a:t>Rows</a:t>
            </a:r>
            <a:r>
              <a:rPr lang="en-US" dirty="0"/>
              <a:t> and </a:t>
            </a:r>
            <a:r>
              <a:rPr lang="en-US" b="1" dirty="0"/>
              <a:t>Population</a:t>
            </a:r>
            <a:r>
              <a:rPr lang="en-US" dirty="0"/>
              <a:t> into </a:t>
            </a:r>
            <a:r>
              <a:rPr lang="en-US" b="1" dirty="0"/>
              <a:t>Columns</a:t>
            </a:r>
            <a:r>
              <a:rPr lang="en-US" dirty="0"/>
              <a:t> and </a:t>
            </a:r>
            <a:r>
              <a:rPr lang="en-US" b="1" dirty="0"/>
              <a:t>Sorted descending</a:t>
            </a:r>
            <a:r>
              <a:rPr lang="en-US" dirty="0"/>
              <a:t>. The result will look like this</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36</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69D172FD-9D25-0CA9-CB44-7B1F485F7A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2758677"/>
            <a:ext cx="5406031" cy="3364094"/>
          </a:xfrm>
          <a:prstGeom prst="rect">
            <a:avLst/>
          </a:prstGeom>
        </p:spPr>
      </p:pic>
      <p:sp>
        <p:nvSpPr>
          <p:cNvPr id="10" name="Donut 9">
            <a:extLst>
              <a:ext uri="{FF2B5EF4-FFF2-40B4-BE49-F238E27FC236}">
                <a16:creationId xmlns:a16="http://schemas.microsoft.com/office/drawing/2014/main" id="{AE660080-498A-4CF5-2870-217574939D2A}"/>
              </a:ext>
            </a:extLst>
          </p:cNvPr>
          <p:cNvSpPr/>
          <p:nvPr/>
        </p:nvSpPr>
        <p:spPr>
          <a:xfrm>
            <a:off x="815340" y="4557200"/>
            <a:ext cx="1104900" cy="36512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1" name="Down Arrow 10">
            <a:extLst>
              <a:ext uri="{FF2B5EF4-FFF2-40B4-BE49-F238E27FC236}">
                <a16:creationId xmlns:a16="http://schemas.microsoft.com/office/drawing/2014/main" id="{97B9C6E0-83F9-98DB-BAC1-CE0228C0E226}"/>
              </a:ext>
            </a:extLst>
          </p:cNvPr>
          <p:cNvSpPr/>
          <p:nvPr/>
        </p:nvSpPr>
        <p:spPr>
          <a:xfrm rot="14904030">
            <a:off x="3112742" y="2354526"/>
            <a:ext cx="518816" cy="3456406"/>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3" name="Donut 12">
            <a:extLst>
              <a:ext uri="{FF2B5EF4-FFF2-40B4-BE49-F238E27FC236}">
                <a16:creationId xmlns:a16="http://schemas.microsoft.com/office/drawing/2014/main" id="{2859BD54-B67A-41E2-B997-330BD07790F8}"/>
              </a:ext>
            </a:extLst>
          </p:cNvPr>
          <p:cNvSpPr/>
          <p:nvPr/>
        </p:nvSpPr>
        <p:spPr>
          <a:xfrm>
            <a:off x="877140" y="5248360"/>
            <a:ext cx="1104900" cy="36512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4" name="Down Arrow 13">
            <a:extLst>
              <a:ext uri="{FF2B5EF4-FFF2-40B4-BE49-F238E27FC236}">
                <a16:creationId xmlns:a16="http://schemas.microsoft.com/office/drawing/2014/main" id="{3271895D-7F90-205E-EF6A-064815A0CC69}"/>
              </a:ext>
            </a:extLst>
          </p:cNvPr>
          <p:cNvSpPr/>
          <p:nvPr/>
        </p:nvSpPr>
        <p:spPr>
          <a:xfrm rot="13999458">
            <a:off x="3106235" y="2183966"/>
            <a:ext cx="518816" cy="3933201"/>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16" name="Picture 15">
            <a:extLst>
              <a:ext uri="{FF2B5EF4-FFF2-40B4-BE49-F238E27FC236}">
                <a16:creationId xmlns:a16="http://schemas.microsoft.com/office/drawing/2014/main" id="{4B9DE1A2-DF7A-9016-564E-B5FD50244B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17535" y="2758677"/>
            <a:ext cx="5406032" cy="3720378"/>
          </a:xfrm>
          <a:prstGeom prst="rect">
            <a:avLst/>
          </a:prstGeom>
        </p:spPr>
      </p:pic>
      <p:sp>
        <p:nvSpPr>
          <p:cNvPr id="17" name="Down Arrow 16">
            <a:extLst>
              <a:ext uri="{FF2B5EF4-FFF2-40B4-BE49-F238E27FC236}">
                <a16:creationId xmlns:a16="http://schemas.microsoft.com/office/drawing/2014/main" id="{A768609A-2961-D70D-4609-BC2253AD005C}"/>
              </a:ext>
            </a:extLst>
          </p:cNvPr>
          <p:cNvSpPr/>
          <p:nvPr/>
        </p:nvSpPr>
        <p:spPr>
          <a:xfrm rot="16200000">
            <a:off x="5971765" y="3800777"/>
            <a:ext cx="891540" cy="986429"/>
          </a:xfrm>
          <a:prstGeom prst="downArrow">
            <a:avLst>
              <a:gd name="adj1" fmla="val 43157"/>
              <a:gd name="adj2" fmla="val 5240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40674445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Fifteen, from step 14, you will see that there are so many countries. It is difficult to read. You must filter some significant countries (e.g., Top 10 Population ASEAN Countries)</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37</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8" name="Picture 7">
            <a:extLst>
              <a:ext uri="{FF2B5EF4-FFF2-40B4-BE49-F238E27FC236}">
                <a16:creationId xmlns:a16="http://schemas.microsoft.com/office/drawing/2014/main" id="{3E156329-0182-C048-3304-B49246E8BD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700632" y="3131820"/>
            <a:ext cx="4060088" cy="3573536"/>
          </a:xfrm>
          <a:prstGeom prst="rect">
            <a:avLst/>
          </a:prstGeom>
        </p:spPr>
      </p:pic>
      <p:sp>
        <p:nvSpPr>
          <p:cNvPr id="9" name="Down Arrow 8">
            <a:extLst>
              <a:ext uri="{FF2B5EF4-FFF2-40B4-BE49-F238E27FC236}">
                <a16:creationId xmlns:a16="http://schemas.microsoft.com/office/drawing/2014/main" id="{05F8AE8C-85CD-5BBA-3FE6-407016383F9B}"/>
              </a:ext>
            </a:extLst>
          </p:cNvPr>
          <p:cNvSpPr/>
          <p:nvPr/>
        </p:nvSpPr>
        <p:spPr>
          <a:xfrm rot="14997602">
            <a:off x="3259615" y="3833324"/>
            <a:ext cx="942120" cy="1715218"/>
          </a:xfrm>
          <a:prstGeom prst="downArrow">
            <a:avLst>
              <a:gd name="adj1" fmla="val 18574"/>
              <a:gd name="adj2" fmla="val 56832"/>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15" name="Picture 14">
            <a:extLst>
              <a:ext uri="{FF2B5EF4-FFF2-40B4-BE49-F238E27FC236}">
                <a16:creationId xmlns:a16="http://schemas.microsoft.com/office/drawing/2014/main" id="{380B9975-4944-A9FF-88D7-9852A44894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31640" y="3028950"/>
            <a:ext cx="3357833" cy="3692525"/>
          </a:xfrm>
          <a:prstGeom prst="rect">
            <a:avLst/>
          </a:prstGeom>
        </p:spPr>
      </p:pic>
      <p:sp>
        <p:nvSpPr>
          <p:cNvPr id="19" name="Rectangle 18">
            <a:extLst>
              <a:ext uri="{FF2B5EF4-FFF2-40B4-BE49-F238E27FC236}">
                <a16:creationId xmlns:a16="http://schemas.microsoft.com/office/drawing/2014/main" id="{D8C73BD0-CA1A-9089-11A0-CFA5D2826C67}"/>
              </a:ext>
            </a:extLst>
          </p:cNvPr>
          <p:cNvSpPr/>
          <p:nvPr/>
        </p:nvSpPr>
        <p:spPr>
          <a:xfrm>
            <a:off x="6153231" y="3521804"/>
            <a:ext cx="2914650" cy="1554480"/>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8" name="Down Arrow 17">
            <a:extLst>
              <a:ext uri="{FF2B5EF4-FFF2-40B4-BE49-F238E27FC236}">
                <a16:creationId xmlns:a16="http://schemas.microsoft.com/office/drawing/2014/main" id="{5819024C-8618-35FD-3B68-43DE7996B39C}"/>
              </a:ext>
            </a:extLst>
          </p:cNvPr>
          <p:cNvSpPr/>
          <p:nvPr/>
        </p:nvSpPr>
        <p:spPr>
          <a:xfrm rot="14997602">
            <a:off x="5427438" y="3422478"/>
            <a:ext cx="571579" cy="1119113"/>
          </a:xfrm>
          <a:prstGeom prst="downArrow">
            <a:avLst>
              <a:gd name="adj1" fmla="val 16781"/>
              <a:gd name="adj2" fmla="val 56832"/>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20" name="Down Arrow 19">
            <a:extLst>
              <a:ext uri="{FF2B5EF4-FFF2-40B4-BE49-F238E27FC236}">
                <a16:creationId xmlns:a16="http://schemas.microsoft.com/office/drawing/2014/main" id="{D827434B-F084-5087-E25F-4FD931549A56}"/>
              </a:ext>
            </a:extLst>
          </p:cNvPr>
          <p:cNvSpPr/>
          <p:nvPr/>
        </p:nvSpPr>
        <p:spPr>
          <a:xfrm rot="18752224">
            <a:off x="7505551" y="4145930"/>
            <a:ext cx="571579" cy="2822040"/>
          </a:xfrm>
          <a:prstGeom prst="downArrow">
            <a:avLst>
              <a:gd name="adj1" fmla="val 16781"/>
              <a:gd name="adj2" fmla="val 56832"/>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4421378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Sixteen, try to highlight according to step 6 and right click to </a:t>
            </a:r>
            <a:r>
              <a:rPr lang="en-US" b="1" dirty="0"/>
              <a:t>Brunei’s chart</a:t>
            </a:r>
            <a:r>
              <a:rPr lang="en-US" dirty="0"/>
              <a:t>, select </a:t>
            </a:r>
            <a:r>
              <a:rPr lang="en-US" b="1" dirty="0"/>
              <a:t>Annotate</a:t>
            </a:r>
            <a:r>
              <a:rPr lang="en-US" dirty="0"/>
              <a:t> </a:t>
            </a:r>
            <a:r>
              <a:rPr lang="en-US" dirty="0">
                <a:sym typeface="Wingdings" pitchFamily="2" charset="2"/>
              </a:rPr>
              <a:t> </a:t>
            </a:r>
            <a:r>
              <a:rPr lang="en-US" b="1" dirty="0"/>
              <a:t>Mark …</a:t>
            </a:r>
            <a:r>
              <a:rPr lang="en-US" dirty="0"/>
              <a:t>, and click OK. The result will look like this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38</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6D76A313-C5ED-36F6-51BD-2ED2EB503A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3074670"/>
            <a:ext cx="3808751" cy="3418205"/>
          </a:xfrm>
          <a:prstGeom prst="rect">
            <a:avLst/>
          </a:prstGeom>
        </p:spPr>
      </p:pic>
      <p:pic>
        <p:nvPicPr>
          <p:cNvPr id="11" name="Picture 10">
            <a:extLst>
              <a:ext uri="{FF2B5EF4-FFF2-40B4-BE49-F238E27FC236}">
                <a16:creationId xmlns:a16="http://schemas.microsoft.com/office/drawing/2014/main" id="{1E35F096-D6F6-DF30-3AFC-FFEF90E86B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37219" y="3008824"/>
            <a:ext cx="2466502" cy="1907950"/>
          </a:xfrm>
          <a:prstGeom prst="rect">
            <a:avLst/>
          </a:prstGeom>
        </p:spPr>
      </p:pic>
      <p:sp>
        <p:nvSpPr>
          <p:cNvPr id="12" name="Down Arrow 11">
            <a:extLst>
              <a:ext uri="{FF2B5EF4-FFF2-40B4-BE49-F238E27FC236}">
                <a16:creationId xmlns:a16="http://schemas.microsoft.com/office/drawing/2014/main" id="{834D8C97-D54C-468A-AE4C-CC4D15419C47}"/>
              </a:ext>
            </a:extLst>
          </p:cNvPr>
          <p:cNvSpPr/>
          <p:nvPr/>
        </p:nvSpPr>
        <p:spPr>
          <a:xfrm rot="14779267">
            <a:off x="4656120" y="3563940"/>
            <a:ext cx="518816" cy="1492248"/>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3" name="Down Arrow 12">
            <a:extLst>
              <a:ext uri="{FF2B5EF4-FFF2-40B4-BE49-F238E27FC236}">
                <a16:creationId xmlns:a16="http://schemas.microsoft.com/office/drawing/2014/main" id="{5F2AC026-91F0-1E69-AF99-89E9035D29F7}"/>
              </a:ext>
            </a:extLst>
          </p:cNvPr>
          <p:cNvSpPr/>
          <p:nvPr/>
        </p:nvSpPr>
        <p:spPr>
          <a:xfrm rot="19160813">
            <a:off x="5945769" y="3552344"/>
            <a:ext cx="495655" cy="1293709"/>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16" name="Picture 15">
            <a:extLst>
              <a:ext uri="{FF2B5EF4-FFF2-40B4-BE49-F238E27FC236}">
                <a16:creationId xmlns:a16="http://schemas.microsoft.com/office/drawing/2014/main" id="{4CC59B22-5DF3-F5BB-C575-4F8785B20B9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02151" y="3429000"/>
            <a:ext cx="4460830" cy="2735472"/>
          </a:xfrm>
          <a:prstGeom prst="rect">
            <a:avLst/>
          </a:prstGeom>
        </p:spPr>
      </p:pic>
      <p:sp>
        <p:nvSpPr>
          <p:cNvPr id="17" name="Down Arrow 16">
            <a:extLst>
              <a:ext uri="{FF2B5EF4-FFF2-40B4-BE49-F238E27FC236}">
                <a16:creationId xmlns:a16="http://schemas.microsoft.com/office/drawing/2014/main" id="{D5CFCF7B-AEA0-6367-6F0E-BBA83FEAA816}"/>
              </a:ext>
            </a:extLst>
          </p:cNvPr>
          <p:cNvSpPr/>
          <p:nvPr/>
        </p:nvSpPr>
        <p:spPr>
          <a:xfrm rot="17873404">
            <a:off x="6788953" y="4566591"/>
            <a:ext cx="495655" cy="634995"/>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1843400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Why Data Visualization?</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13486" y="1627913"/>
            <a:ext cx="10515600" cy="4351338"/>
          </a:xfrm>
        </p:spPr>
        <p:txBody>
          <a:bodyPr>
            <a:normAutofit/>
          </a:bodyPr>
          <a:lstStyle/>
          <a:p>
            <a:r>
              <a:rPr lang="en-US" sz="3200" dirty="0"/>
              <a:t>Idea generation</a:t>
            </a:r>
          </a:p>
          <a:p>
            <a:pPr lvl="1"/>
            <a:r>
              <a:rPr lang="en-US" sz="2800" dirty="0"/>
              <a:t>Commonly used to spur idea generation across teams</a:t>
            </a:r>
          </a:p>
          <a:p>
            <a:pPr lvl="1"/>
            <a:r>
              <a:rPr lang="en-US" sz="2800" dirty="0"/>
              <a:t>Frequently leverage during brainstorming or design thinking at the start of a project by supporting the collection of different perspectives and highlighting the common concerns of the collective</a:t>
            </a:r>
          </a:p>
          <a:p>
            <a:pPr lvl="1"/>
            <a:r>
              <a:rPr lang="en-US" sz="2800" dirty="0"/>
              <a:t>While these visualizations are usually unpolished and unrefined, they help set the foundation within the project to ensure that the team is aligned on the problem that they’re looking to address for key stakeholders</a:t>
            </a:r>
          </a:p>
          <a:p>
            <a:pPr lvl="1"/>
            <a:endParaRPr lang="en-US" sz="2800" dirty="0"/>
          </a:p>
          <a:p>
            <a:endParaRPr lang="en-US" sz="3200"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3</a:t>
            </a:fld>
            <a:endParaRPr lang="en-US"/>
          </a:p>
        </p:txBody>
      </p:sp>
      <p:pic>
        <p:nvPicPr>
          <p:cNvPr id="9" name="Picture 8" descr="Business Growth Chart PNG Transparent Images | PNG All">
            <a:extLst>
              <a:ext uri="{FF2B5EF4-FFF2-40B4-BE49-F238E27FC236}">
                <a16:creationId xmlns:a16="http://schemas.microsoft.com/office/drawing/2014/main" id="{5B87D2CA-F5DE-B057-DEF4-9FB94A97D0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76958" y="-46582"/>
            <a:ext cx="2115042" cy="1850662"/>
          </a:xfrm>
          <a:prstGeom prst="rect">
            <a:avLst/>
          </a:prstGeom>
        </p:spPr>
      </p:pic>
    </p:spTree>
    <p:extLst>
      <p:ext uri="{BB962C8B-B14F-4D97-AF65-F5344CB8AC3E}">
        <p14:creationId xmlns:p14="http://schemas.microsoft.com/office/powerpoint/2010/main" val="4333630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Seventeen, </a:t>
            </a:r>
            <a:r>
              <a:rPr lang="en-US" b="1" dirty="0"/>
              <a:t>(Another Method)</a:t>
            </a:r>
            <a:r>
              <a:rPr lang="en-US" dirty="0"/>
              <a:t> try to hold </a:t>
            </a:r>
            <a:r>
              <a:rPr lang="en-US" b="1" dirty="0"/>
              <a:t>CTRL</a:t>
            </a:r>
            <a:r>
              <a:rPr lang="en-US" dirty="0"/>
              <a:t> or </a:t>
            </a:r>
            <a:r>
              <a:rPr lang="en-US" b="1" dirty="0"/>
              <a:t>command</a:t>
            </a:r>
            <a:r>
              <a:rPr lang="en-US" dirty="0"/>
              <a:t> key and click to drag drop </a:t>
            </a:r>
            <a:r>
              <a:rPr lang="en-US" b="1" dirty="0"/>
              <a:t>Population</a:t>
            </a:r>
            <a:r>
              <a:rPr lang="en-US" dirty="0"/>
              <a:t> into </a:t>
            </a:r>
            <a:r>
              <a:rPr lang="en-US" b="1" dirty="0"/>
              <a:t>Label</a:t>
            </a:r>
            <a:r>
              <a:rPr lang="en-US" dirty="0"/>
              <a:t> (Remove mark). The result will display like this</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39</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8" name="Picture 7">
            <a:extLst>
              <a:ext uri="{FF2B5EF4-FFF2-40B4-BE49-F238E27FC236}">
                <a16:creationId xmlns:a16="http://schemas.microsoft.com/office/drawing/2014/main" id="{C6E045A9-F6C7-0001-E3D7-0A13F919DE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6382" y="3155414"/>
            <a:ext cx="4070037" cy="3465928"/>
          </a:xfrm>
          <a:prstGeom prst="rect">
            <a:avLst/>
          </a:prstGeom>
        </p:spPr>
      </p:pic>
      <p:sp>
        <p:nvSpPr>
          <p:cNvPr id="9" name="Donut 8">
            <a:extLst>
              <a:ext uri="{FF2B5EF4-FFF2-40B4-BE49-F238E27FC236}">
                <a16:creationId xmlns:a16="http://schemas.microsoft.com/office/drawing/2014/main" id="{736617FB-98BD-3063-1281-01E416B67950}"/>
              </a:ext>
            </a:extLst>
          </p:cNvPr>
          <p:cNvSpPr/>
          <p:nvPr/>
        </p:nvSpPr>
        <p:spPr>
          <a:xfrm>
            <a:off x="3928402" y="6152294"/>
            <a:ext cx="1691640" cy="400468"/>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0" name="Donut 9">
            <a:extLst>
              <a:ext uri="{FF2B5EF4-FFF2-40B4-BE49-F238E27FC236}">
                <a16:creationId xmlns:a16="http://schemas.microsoft.com/office/drawing/2014/main" id="{2BCEEB64-B7BB-69D9-9F7E-967CAD5C3B40}"/>
              </a:ext>
            </a:extLst>
          </p:cNvPr>
          <p:cNvSpPr/>
          <p:nvPr/>
        </p:nvSpPr>
        <p:spPr>
          <a:xfrm>
            <a:off x="4867661" y="5238642"/>
            <a:ext cx="750569" cy="583882"/>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4" name="Down Arrow 13">
            <a:extLst>
              <a:ext uri="{FF2B5EF4-FFF2-40B4-BE49-F238E27FC236}">
                <a16:creationId xmlns:a16="http://schemas.microsoft.com/office/drawing/2014/main" id="{3005C482-42F3-83CB-07AC-2430C62E6564}"/>
              </a:ext>
            </a:extLst>
          </p:cNvPr>
          <p:cNvSpPr/>
          <p:nvPr/>
        </p:nvSpPr>
        <p:spPr>
          <a:xfrm rot="13763608">
            <a:off x="4551537" y="5482855"/>
            <a:ext cx="445368" cy="869809"/>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5" name="TextBox 14">
            <a:extLst>
              <a:ext uri="{FF2B5EF4-FFF2-40B4-BE49-F238E27FC236}">
                <a16:creationId xmlns:a16="http://schemas.microsoft.com/office/drawing/2014/main" id="{B2E42444-9E1D-1201-C873-400E9239DBE4}"/>
              </a:ext>
            </a:extLst>
          </p:cNvPr>
          <p:cNvSpPr txBox="1"/>
          <p:nvPr/>
        </p:nvSpPr>
        <p:spPr>
          <a:xfrm>
            <a:off x="228954" y="6013589"/>
            <a:ext cx="3680860" cy="707886"/>
          </a:xfrm>
          <a:prstGeom prst="rect">
            <a:avLst/>
          </a:prstGeom>
          <a:noFill/>
        </p:spPr>
        <p:txBody>
          <a:bodyPr wrap="square" rtlCol="0">
            <a:spAutoFit/>
          </a:bodyPr>
          <a:lstStyle/>
          <a:p>
            <a:r>
              <a:rPr lang="en-US" sz="2000" b="1" dirty="0">
                <a:solidFill>
                  <a:srgbClr val="FF0000"/>
                </a:solidFill>
              </a:rPr>
              <a:t>Hold CTRL or command key and click to drag drop into Label.  </a:t>
            </a:r>
            <a:endParaRPr lang="en-TH" sz="2000" b="1" dirty="0">
              <a:solidFill>
                <a:srgbClr val="FF0000"/>
              </a:solidFill>
            </a:endParaRPr>
          </a:p>
        </p:txBody>
      </p:sp>
      <p:pic>
        <p:nvPicPr>
          <p:cNvPr id="20" name="Picture 19">
            <a:extLst>
              <a:ext uri="{FF2B5EF4-FFF2-40B4-BE49-F238E27FC236}">
                <a16:creationId xmlns:a16="http://schemas.microsoft.com/office/drawing/2014/main" id="{6AA5C013-48F2-81E6-8547-BFAE7BB4BA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75097" y="3429000"/>
            <a:ext cx="5925201" cy="2424430"/>
          </a:xfrm>
          <a:prstGeom prst="rect">
            <a:avLst/>
          </a:prstGeom>
        </p:spPr>
      </p:pic>
      <p:sp>
        <p:nvSpPr>
          <p:cNvPr id="18" name="Down Arrow 17">
            <a:extLst>
              <a:ext uri="{FF2B5EF4-FFF2-40B4-BE49-F238E27FC236}">
                <a16:creationId xmlns:a16="http://schemas.microsoft.com/office/drawing/2014/main" id="{CCBD11AF-EBBF-AD38-CC1D-F2709C9AA188}"/>
              </a:ext>
            </a:extLst>
          </p:cNvPr>
          <p:cNvSpPr/>
          <p:nvPr/>
        </p:nvSpPr>
        <p:spPr>
          <a:xfrm rot="16200000">
            <a:off x="5170649" y="4132456"/>
            <a:ext cx="891540" cy="1075940"/>
          </a:xfrm>
          <a:prstGeom prst="downArrow">
            <a:avLst>
              <a:gd name="adj1" fmla="val 30337"/>
              <a:gd name="adj2" fmla="val 5753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38408208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Eighteen, try to rename </a:t>
            </a:r>
            <a:r>
              <a:rPr lang="en-US" b="1" dirty="0"/>
              <a:t>Country Population </a:t>
            </a:r>
            <a:r>
              <a:rPr lang="en-US" dirty="0"/>
              <a:t>sheet name again to </a:t>
            </a:r>
            <a:r>
              <a:rPr lang="en-US" b="1" dirty="0"/>
              <a:t>ASEAN Population </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40</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9" name="Picture 8">
            <a:extLst>
              <a:ext uri="{FF2B5EF4-FFF2-40B4-BE49-F238E27FC236}">
                <a16:creationId xmlns:a16="http://schemas.microsoft.com/office/drawing/2014/main" id="{0187C11B-8642-ADAC-8FB4-ED7012A719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67230" y="2851251"/>
            <a:ext cx="4791259" cy="1406957"/>
          </a:xfrm>
          <a:prstGeom prst="rect">
            <a:avLst/>
          </a:prstGeom>
        </p:spPr>
      </p:pic>
      <p:sp>
        <p:nvSpPr>
          <p:cNvPr id="10" name="Donut 9">
            <a:extLst>
              <a:ext uri="{FF2B5EF4-FFF2-40B4-BE49-F238E27FC236}">
                <a16:creationId xmlns:a16="http://schemas.microsoft.com/office/drawing/2014/main" id="{F642D132-6BC7-C4B6-717F-F2139FBEEAF6}"/>
              </a:ext>
            </a:extLst>
          </p:cNvPr>
          <p:cNvSpPr/>
          <p:nvPr/>
        </p:nvSpPr>
        <p:spPr>
          <a:xfrm>
            <a:off x="3691889" y="3229184"/>
            <a:ext cx="2766061" cy="1028057"/>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18" name="Picture 17">
            <a:extLst>
              <a:ext uri="{FF2B5EF4-FFF2-40B4-BE49-F238E27FC236}">
                <a16:creationId xmlns:a16="http://schemas.microsoft.com/office/drawing/2014/main" id="{1119455B-FA94-CDB1-9791-B418847EF5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8620" y="3804597"/>
            <a:ext cx="3200879" cy="1691893"/>
          </a:xfrm>
          <a:prstGeom prst="rect">
            <a:avLst/>
          </a:prstGeom>
        </p:spPr>
      </p:pic>
      <p:sp>
        <p:nvSpPr>
          <p:cNvPr id="19" name="Donut 18">
            <a:extLst>
              <a:ext uri="{FF2B5EF4-FFF2-40B4-BE49-F238E27FC236}">
                <a16:creationId xmlns:a16="http://schemas.microsoft.com/office/drawing/2014/main" id="{38F4FFF3-6C90-5323-8BC1-F66F68E66C90}"/>
              </a:ext>
            </a:extLst>
          </p:cNvPr>
          <p:cNvSpPr/>
          <p:nvPr/>
        </p:nvSpPr>
        <p:spPr>
          <a:xfrm>
            <a:off x="7603438" y="4436447"/>
            <a:ext cx="2766061" cy="1028057"/>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4" name="Down Arrow 13">
            <a:extLst>
              <a:ext uri="{FF2B5EF4-FFF2-40B4-BE49-F238E27FC236}">
                <a16:creationId xmlns:a16="http://schemas.microsoft.com/office/drawing/2014/main" id="{5C429369-B91A-3070-AD27-94170D687355}"/>
              </a:ext>
            </a:extLst>
          </p:cNvPr>
          <p:cNvSpPr/>
          <p:nvPr/>
        </p:nvSpPr>
        <p:spPr>
          <a:xfrm rot="17796536">
            <a:off x="6402171" y="3376466"/>
            <a:ext cx="838319" cy="2101522"/>
          </a:xfrm>
          <a:prstGeom prst="downArrow">
            <a:avLst>
              <a:gd name="adj1" fmla="val 26755"/>
              <a:gd name="adj2" fmla="val 6592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29884852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Nineteen, try to create new sheet and then change name into </a:t>
            </a:r>
            <a:r>
              <a:rPr lang="en-US" b="1" dirty="0"/>
              <a:t>World Population</a:t>
            </a:r>
            <a:r>
              <a:rPr lang="en-US" dirty="0"/>
              <a:t>. This way we would like to display it in</a:t>
            </a:r>
            <a:r>
              <a:rPr lang="en-US" b="1" dirty="0"/>
              <a:t> packed bubble chart</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41</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E0BDC021-BF82-1CAA-F1CB-43AC7D5E86B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83230" y="2683396"/>
            <a:ext cx="3749040" cy="4038079"/>
          </a:xfrm>
          <a:prstGeom prst="rect">
            <a:avLst/>
          </a:prstGeom>
        </p:spPr>
      </p:pic>
    </p:spTree>
    <p:extLst>
      <p:ext uri="{BB962C8B-B14F-4D97-AF65-F5344CB8AC3E}">
        <p14:creationId xmlns:p14="http://schemas.microsoft.com/office/powerpoint/2010/main" val="35312897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Twenty, try to drag drop </a:t>
            </a:r>
            <a:r>
              <a:rPr lang="en-US" b="1" dirty="0"/>
              <a:t>Country</a:t>
            </a:r>
            <a:r>
              <a:rPr lang="en-US" dirty="0"/>
              <a:t> into </a:t>
            </a:r>
            <a:r>
              <a:rPr lang="en-US" b="1" dirty="0"/>
              <a:t>Rows</a:t>
            </a:r>
            <a:r>
              <a:rPr lang="en-US" dirty="0"/>
              <a:t> and </a:t>
            </a:r>
            <a:r>
              <a:rPr lang="en-US" b="1" dirty="0"/>
              <a:t>Population</a:t>
            </a:r>
            <a:r>
              <a:rPr lang="en-US" dirty="0"/>
              <a:t> into </a:t>
            </a:r>
            <a:r>
              <a:rPr lang="en-US" b="1" dirty="0"/>
              <a:t>Columns </a:t>
            </a:r>
            <a:r>
              <a:rPr lang="en-US" dirty="0"/>
              <a:t>again, and choose </a:t>
            </a:r>
            <a:r>
              <a:rPr lang="en-US" b="1" dirty="0"/>
              <a:t>packed bubbles chart</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42</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6" name="Picture 5">
            <a:extLst>
              <a:ext uri="{FF2B5EF4-FFF2-40B4-BE49-F238E27FC236}">
                <a16:creationId xmlns:a16="http://schemas.microsoft.com/office/drawing/2014/main" id="{507C644B-48C1-3700-2F2B-F6E9AA2BC8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6860" y="2762885"/>
            <a:ext cx="5406031" cy="3364094"/>
          </a:xfrm>
          <a:prstGeom prst="rect">
            <a:avLst/>
          </a:prstGeom>
        </p:spPr>
      </p:pic>
      <p:sp>
        <p:nvSpPr>
          <p:cNvPr id="8" name="Donut 7">
            <a:extLst>
              <a:ext uri="{FF2B5EF4-FFF2-40B4-BE49-F238E27FC236}">
                <a16:creationId xmlns:a16="http://schemas.microsoft.com/office/drawing/2014/main" id="{50618FD0-7A61-4810-D05D-24EEADD9EB03}"/>
              </a:ext>
            </a:extLst>
          </p:cNvPr>
          <p:cNvSpPr/>
          <p:nvPr/>
        </p:nvSpPr>
        <p:spPr>
          <a:xfrm>
            <a:off x="1524000" y="4561408"/>
            <a:ext cx="1104900" cy="36512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9" name="Down Arrow 8">
            <a:extLst>
              <a:ext uri="{FF2B5EF4-FFF2-40B4-BE49-F238E27FC236}">
                <a16:creationId xmlns:a16="http://schemas.microsoft.com/office/drawing/2014/main" id="{576C3103-D358-4CAE-6BA6-91255D432CD2}"/>
              </a:ext>
            </a:extLst>
          </p:cNvPr>
          <p:cNvSpPr/>
          <p:nvPr/>
        </p:nvSpPr>
        <p:spPr>
          <a:xfrm rot="14904030">
            <a:off x="3821402" y="2358734"/>
            <a:ext cx="518816" cy="3456406"/>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0" name="Donut 9">
            <a:extLst>
              <a:ext uri="{FF2B5EF4-FFF2-40B4-BE49-F238E27FC236}">
                <a16:creationId xmlns:a16="http://schemas.microsoft.com/office/drawing/2014/main" id="{FFCCE8F7-B7C0-5C73-64A6-1FA94564EA5A}"/>
              </a:ext>
            </a:extLst>
          </p:cNvPr>
          <p:cNvSpPr/>
          <p:nvPr/>
        </p:nvSpPr>
        <p:spPr>
          <a:xfrm>
            <a:off x="1585800" y="5252568"/>
            <a:ext cx="1104900" cy="36512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1" name="Down Arrow 10">
            <a:extLst>
              <a:ext uri="{FF2B5EF4-FFF2-40B4-BE49-F238E27FC236}">
                <a16:creationId xmlns:a16="http://schemas.microsoft.com/office/drawing/2014/main" id="{F049CB27-B108-FC26-2527-9BC50EB3DFD4}"/>
              </a:ext>
            </a:extLst>
          </p:cNvPr>
          <p:cNvSpPr/>
          <p:nvPr/>
        </p:nvSpPr>
        <p:spPr>
          <a:xfrm rot="13999458">
            <a:off x="3814895" y="2188174"/>
            <a:ext cx="518816" cy="3933201"/>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13" name="Picture 12">
            <a:extLst>
              <a:ext uri="{FF2B5EF4-FFF2-40B4-BE49-F238E27FC236}">
                <a16:creationId xmlns:a16="http://schemas.microsoft.com/office/drawing/2014/main" id="{27972AED-456E-E84F-3466-0CA90E3B38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8122" y="2762885"/>
            <a:ext cx="2743200" cy="3661410"/>
          </a:xfrm>
          <a:prstGeom prst="rect">
            <a:avLst/>
          </a:prstGeom>
        </p:spPr>
      </p:pic>
      <p:sp>
        <p:nvSpPr>
          <p:cNvPr id="14" name="Down Arrow 13">
            <a:extLst>
              <a:ext uri="{FF2B5EF4-FFF2-40B4-BE49-F238E27FC236}">
                <a16:creationId xmlns:a16="http://schemas.microsoft.com/office/drawing/2014/main" id="{9BC09017-06AF-3C42-229C-1D1F86BE3DB7}"/>
              </a:ext>
            </a:extLst>
          </p:cNvPr>
          <p:cNvSpPr/>
          <p:nvPr/>
        </p:nvSpPr>
        <p:spPr>
          <a:xfrm rot="17368811">
            <a:off x="7795962" y="3039752"/>
            <a:ext cx="518816" cy="3499680"/>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40704843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Twenty-one, when you click </a:t>
            </a:r>
            <a:r>
              <a:rPr lang="en-US" b="1" dirty="0"/>
              <a:t>packed bubble</a:t>
            </a:r>
            <a:r>
              <a:rPr lang="en-US" dirty="0"/>
              <a:t> </a:t>
            </a:r>
            <a:r>
              <a:rPr lang="en-US" b="1" dirty="0"/>
              <a:t>chart</a:t>
            </a:r>
            <a:r>
              <a:rPr lang="en-US" dirty="0"/>
              <a:t>, the result will look like this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43</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2" name="Picture 11">
            <a:extLst>
              <a:ext uri="{FF2B5EF4-FFF2-40B4-BE49-F238E27FC236}">
                <a16:creationId xmlns:a16="http://schemas.microsoft.com/office/drawing/2014/main" id="{70FCF8C0-6A77-BEA6-0D7C-5AEAAB7C6669}"/>
              </a:ext>
            </a:extLst>
          </p:cNvPr>
          <p:cNvPicPr>
            <a:picLocks noChangeAspect="1"/>
          </p:cNvPicPr>
          <p:nvPr/>
        </p:nvPicPr>
        <p:blipFill rotWithShape="1">
          <a:blip r:embed="rId4">
            <a:extLst>
              <a:ext uri="{28A0092B-C50C-407E-A947-70E740481C1C}">
                <a14:useLocalDpi xmlns:a14="http://schemas.microsoft.com/office/drawing/2010/main" val="0"/>
              </a:ext>
            </a:extLst>
          </a:blip>
          <a:srcRect t="19767"/>
          <a:stretch/>
        </p:blipFill>
        <p:spPr>
          <a:xfrm>
            <a:off x="2491776" y="2294560"/>
            <a:ext cx="7208447" cy="4351338"/>
          </a:xfrm>
          <a:prstGeom prst="rect">
            <a:avLst/>
          </a:prstGeom>
        </p:spPr>
      </p:pic>
    </p:spTree>
    <p:extLst>
      <p:ext uri="{BB962C8B-B14F-4D97-AF65-F5344CB8AC3E}">
        <p14:creationId xmlns:p14="http://schemas.microsoft.com/office/powerpoint/2010/main" val="6776644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Twenty-two, remind step 11 and 17 to hold CTRL or command key and drag </a:t>
            </a:r>
            <a:r>
              <a:rPr lang="en-US" b="1" dirty="0"/>
              <a:t>Country</a:t>
            </a:r>
            <a:r>
              <a:rPr lang="en-US" dirty="0"/>
              <a:t> into </a:t>
            </a:r>
            <a:r>
              <a:rPr lang="en-US" b="1" dirty="0"/>
              <a:t>Color </a:t>
            </a:r>
            <a:r>
              <a:rPr lang="en-US" dirty="0"/>
              <a:t>and </a:t>
            </a:r>
            <a:r>
              <a:rPr lang="en-US" b="1" dirty="0"/>
              <a:t>Population</a:t>
            </a:r>
            <a:r>
              <a:rPr lang="en-US" dirty="0"/>
              <a:t> into </a:t>
            </a:r>
            <a:r>
              <a:rPr lang="en-US" b="1" dirty="0"/>
              <a:t>Label</a:t>
            </a:r>
            <a:r>
              <a:rPr lang="en-US" dirty="0"/>
              <a:t>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44</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460559BE-C7ED-DCE9-D32E-EAFE6F6724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0006" y="2713219"/>
            <a:ext cx="2907260" cy="4008255"/>
          </a:xfrm>
          <a:prstGeom prst="rect">
            <a:avLst/>
          </a:prstGeom>
        </p:spPr>
      </p:pic>
      <p:sp>
        <p:nvSpPr>
          <p:cNvPr id="8" name="Donut 7">
            <a:extLst>
              <a:ext uri="{FF2B5EF4-FFF2-40B4-BE49-F238E27FC236}">
                <a16:creationId xmlns:a16="http://schemas.microsoft.com/office/drawing/2014/main" id="{2AA65B51-4001-AACF-7FC1-E65F73C73EBB}"/>
              </a:ext>
            </a:extLst>
          </p:cNvPr>
          <p:cNvSpPr/>
          <p:nvPr/>
        </p:nvSpPr>
        <p:spPr>
          <a:xfrm>
            <a:off x="1789378" y="6056026"/>
            <a:ext cx="2272956" cy="404368"/>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9" name="Donut 8">
            <a:extLst>
              <a:ext uri="{FF2B5EF4-FFF2-40B4-BE49-F238E27FC236}">
                <a16:creationId xmlns:a16="http://schemas.microsoft.com/office/drawing/2014/main" id="{3419CF49-D5D4-C2A7-CB97-437C1BF43171}"/>
              </a:ext>
            </a:extLst>
          </p:cNvPr>
          <p:cNvSpPr/>
          <p:nvPr/>
        </p:nvSpPr>
        <p:spPr>
          <a:xfrm>
            <a:off x="3203753" y="5019469"/>
            <a:ext cx="750569" cy="583882"/>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0" name="Down Arrow 9">
            <a:extLst>
              <a:ext uri="{FF2B5EF4-FFF2-40B4-BE49-F238E27FC236}">
                <a16:creationId xmlns:a16="http://schemas.microsoft.com/office/drawing/2014/main" id="{31C676C4-09D2-B614-8346-E145F37C2811}"/>
              </a:ext>
            </a:extLst>
          </p:cNvPr>
          <p:cNvSpPr/>
          <p:nvPr/>
        </p:nvSpPr>
        <p:spPr>
          <a:xfrm rot="13763608">
            <a:off x="3012697" y="5354908"/>
            <a:ext cx="445368" cy="869809"/>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3" name="Donut 12">
            <a:extLst>
              <a:ext uri="{FF2B5EF4-FFF2-40B4-BE49-F238E27FC236}">
                <a16:creationId xmlns:a16="http://schemas.microsoft.com/office/drawing/2014/main" id="{227EC2A2-DEA1-393C-1DD7-2174905DD4E9}"/>
              </a:ext>
            </a:extLst>
          </p:cNvPr>
          <p:cNvSpPr/>
          <p:nvPr/>
        </p:nvSpPr>
        <p:spPr>
          <a:xfrm>
            <a:off x="1789378" y="6286918"/>
            <a:ext cx="2272956" cy="49169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5" name="Donut 14">
            <a:extLst>
              <a:ext uri="{FF2B5EF4-FFF2-40B4-BE49-F238E27FC236}">
                <a16:creationId xmlns:a16="http://schemas.microsoft.com/office/drawing/2014/main" id="{F2D32FDB-7FF1-4E0A-9311-8E33F8447C7B}"/>
              </a:ext>
            </a:extLst>
          </p:cNvPr>
          <p:cNvSpPr/>
          <p:nvPr/>
        </p:nvSpPr>
        <p:spPr>
          <a:xfrm>
            <a:off x="1481310" y="5019469"/>
            <a:ext cx="750569" cy="583882"/>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4" name="Down Arrow 13">
            <a:extLst>
              <a:ext uri="{FF2B5EF4-FFF2-40B4-BE49-F238E27FC236}">
                <a16:creationId xmlns:a16="http://schemas.microsoft.com/office/drawing/2014/main" id="{99171B15-A143-70FF-87A7-AAECD318A34E}"/>
              </a:ext>
            </a:extLst>
          </p:cNvPr>
          <p:cNvSpPr/>
          <p:nvPr/>
        </p:nvSpPr>
        <p:spPr>
          <a:xfrm rot="8687502">
            <a:off x="1954881" y="5385987"/>
            <a:ext cx="445368" cy="1140257"/>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6" name="Down Arrow 15">
            <a:extLst>
              <a:ext uri="{FF2B5EF4-FFF2-40B4-BE49-F238E27FC236}">
                <a16:creationId xmlns:a16="http://schemas.microsoft.com/office/drawing/2014/main" id="{2DBDB131-79D3-2495-1F5C-AC3A8FC14067}"/>
              </a:ext>
            </a:extLst>
          </p:cNvPr>
          <p:cNvSpPr/>
          <p:nvPr/>
        </p:nvSpPr>
        <p:spPr>
          <a:xfrm rot="16200000">
            <a:off x="4376170" y="3896603"/>
            <a:ext cx="891540" cy="1075940"/>
          </a:xfrm>
          <a:prstGeom prst="downArrow">
            <a:avLst>
              <a:gd name="adj1" fmla="val 30337"/>
              <a:gd name="adj2" fmla="val 5753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18" name="Picture 17">
            <a:extLst>
              <a:ext uri="{FF2B5EF4-FFF2-40B4-BE49-F238E27FC236}">
                <a16:creationId xmlns:a16="http://schemas.microsoft.com/office/drawing/2014/main" id="{57B514E3-EB44-C996-F638-82BBC03F9DE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04556" y="2953062"/>
            <a:ext cx="5527437" cy="3732813"/>
          </a:xfrm>
          <a:prstGeom prst="rect">
            <a:avLst/>
          </a:prstGeom>
        </p:spPr>
      </p:pic>
      <p:sp>
        <p:nvSpPr>
          <p:cNvPr id="19" name="TextBox 18">
            <a:extLst>
              <a:ext uri="{FF2B5EF4-FFF2-40B4-BE49-F238E27FC236}">
                <a16:creationId xmlns:a16="http://schemas.microsoft.com/office/drawing/2014/main" id="{2747C1AB-DE6C-62DE-8E98-6DA677B85844}"/>
              </a:ext>
            </a:extLst>
          </p:cNvPr>
          <p:cNvSpPr txBox="1"/>
          <p:nvPr/>
        </p:nvSpPr>
        <p:spPr>
          <a:xfrm>
            <a:off x="4167266" y="6056649"/>
            <a:ext cx="3293637" cy="707886"/>
          </a:xfrm>
          <a:prstGeom prst="rect">
            <a:avLst/>
          </a:prstGeom>
          <a:noFill/>
        </p:spPr>
        <p:txBody>
          <a:bodyPr wrap="square" rtlCol="0">
            <a:spAutoFit/>
          </a:bodyPr>
          <a:lstStyle/>
          <a:p>
            <a:r>
              <a:rPr lang="en-US" sz="2000" b="1" dirty="0">
                <a:solidFill>
                  <a:srgbClr val="FF0000"/>
                </a:solidFill>
              </a:rPr>
              <a:t>Hold CTRL or command key and click to drag drop.</a:t>
            </a:r>
            <a:endParaRPr lang="en-TH" sz="2000" b="1" dirty="0">
              <a:solidFill>
                <a:srgbClr val="FF0000"/>
              </a:solidFill>
            </a:endParaRPr>
          </a:p>
        </p:txBody>
      </p:sp>
    </p:spTree>
    <p:extLst>
      <p:ext uri="{BB962C8B-B14F-4D97-AF65-F5344CB8AC3E}">
        <p14:creationId xmlns:p14="http://schemas.microsoft.com/office/powerpoint/2010/main" val="19663139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Twenty-three, try to create new sheet and then change name into </a:t>
            </a:r>
            <a:r>
              <a:rPr lang="en-US" b="1" dirty="0"/>
              <a:t>World Life Expectancy</a:t>
            </a:r>
            <a:r>
              <a:rPr lang="en-US" dirty="0"/>
              <a:t>.</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45</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1" name="Picture 10">
            <a:extLst>
              <a:ext uri="{FF2B5EF4-FFF2-40B4-BE49-F238E27FC236}">
                <a16:creationId xmlns:a16="http://schemas.microsoft.com/office/drawing/2014/main" id="{9EA2960E-1EE8-222A-2FB8-9D3E308A6C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9871" y="2283913"/>
            <a:ext cx="4317166" cy="4351338"/>
          </a:xfrm>
          <a:prstGeom prst="rect">
            <a:avLst/>
          </a:prstGeom>
        </p:spPr>
      </p:pic>
    </p:spTree>
    <p:extLst>
      <p:ext uri="{BB962C8B-B14F-4D97-AF65-F5344CB8AC3E}">
        <p14:creationId xmlns:p14="http://schemas.microsoft.com/office/powerpoint/2010/main" val="210328573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Twenty-four, try to drag drop </a:t>
            </a:r>
            <a:r>
              <a:rPr lang="en-US" b="1" dirty="0"/>
              <a:t>Continent</a:t>
            </a:r>
            <a:r>
              <a:rPr lang="en-US" dirty="0"/>
              <a:t> into Rows and Life </a:t>
            </a:r>
            <a:r>
              <a:rPr lang="en-US" b="1" dirty="0"/>
              <a:t>Expectancy</a:t>
            </a:r>
            <a:r>
              <a:rPr lang="en-US" dirty="0"/>
              <a:t> into </a:t>
            </a:r>
            <a:r>
              <a:rPr lang="en-US" b="1" dirty="0"/>
              <a:t>Columns</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46</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6" name="Picture 5">
            <a:extLst>
              <a:ext uri="{FF2B5EF4-FFF2-40B4-BE49-F238E27FC236}">
                <a16:creationId xmlns:a16="http://schemas.microsoft.com/office/drawing/2014/main" id="{507C644B-48C1-3700-2F2B-F6E9AA2BC8E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318260" y="2752734"/>
            <a:ext cx="6071294" cy="3968741"/>
          </a:xfrm>
          <a:prstGeom prst="rect">
            <a:avLst/>
          </a:prstGeom>
        </p:spPr>
      </p:pic>
      <p:sp>
        <p:nvSpPr>
          <p:cNvPr id="8" name="Donut 7">
            <a:extLst>
              <a:ext uri="{FF2B5EF4-FFF2-40B4-BE49-F238E27FC236}">
                <a16:creationId xmlns:a16="http://schemas.microsoft.com/office/drawing/2014/main" id="{50618FD0-7A61-4810-D05D-24EEADD9EB03}"/>
              </a:ext>
            </a:extLst>
          </p:cNvPr>
          <p:cNvSpPr/>
          <p:nvPr/>
        </p:nvSpPr>
        <p:spPr>
          <a:xfrm>
            <a:off x="1418474" y="4227833"/>
            <a:ext cx="1104900" cy="272328"/>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7" name="Donut 6">
            <a:extLst>
              <a:ext uri="{FF2B5EF4-FFF2-40B4-BE49-F238E27FC236}">
                <a16:creationId xmlns:a16="http://schemas.microsoft.com/office/drawing/2014/main" id="{60B3455E-1A9E-574E-3E77-476B5573F158}"/>
              </a:ext>
            </a:extLst>
          </p:cNvPr>
          <p:cNvSpPr/>
          <p:nvPr/>
        </p:nvSpPr>
        <p:spPr>
          <a:xfrm>
            <a:off x="1418474" y="4927566"/>
            <a:ext cx="1301865" cy="272328"/>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1" name="Down Arrow 10">
            <a:extLst>
              <a:ext uri="{FF2B5EF4-FFF2-40B4-BE49-F238E27FC236}">
                <a16:creationId xmlns:a16="http://schemas.microsoft.com/office/drawing/2014/main" id="{F049CB27-B108-FC26-2527-9BC50EB3DFD4}"/>
              </a:ext>
            </a:extLst>
          </p:cNvPr>
          <p:cNvSpPr/>
          <p:nvPr/>
        </p:nvSpPr>
        <p:spPr>
          <a:xfrm rot="14493658">
            <a:off x="3938005" y="1927717"/>
            <a:ext cx="554273" cy="4103017"/>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9" name="Down Arrow 8">
            <a:extLst>
              <a:ext uri="{FF2B5EF4-FFF2-40B4-BE49-F238E27FC236}">
                <a16:creationId xmlns:a16="http://schemas.microsoft.com/office/drawing/2014/main" id="{576C3103-D358-4CAE-6BA6-91255D432CD2}"/>
              </a:ext>
            </a:extLst>
          </p:cNvPr>
          <p:cNvSpPr/>
          <p:nvPr/>
        </p:nvSpPr>
        <p:spPr>
          <a:xfrm rot="15113858">
            <a:off x="3942830" y="1977409"/>
            <a:ext cx="518816" cy="3630190"/>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15532279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Twenty-five, try to change the calculation of Life Expectancy from </a:t>
            </a:r>
            <a:r>
              <a:rPr lang="en-US" b="1" dirty="0"/>
              <a:t>SUM</a:t>
            </a:r>
            <a:r>
              <a:rPr lang="en-US" dirty="0"/>
              <a:t> </a:t>
            </a:r>
            <a:r>
              <a:rPr lang="en-US" b="1" dirty="0"/>
              <a:t>(Summation) </a:t>
            </a:r>
            <a:r>
              <a:rPr lang="en-US" dirty="0"/>
              <a:t>to </a:t>
            </a:r>
            <a:r>
              <a:rPr lang="en-US" b="1" dirty="0"/>
              <a:t>AVG (Average). </a:t>
            </a:r>
            <a:r>
              <a:rPr lang="en-US" dirty="0"/>
              <a:t>It is impossible to display life age in summation</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47</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2" name="Picture 11">
            <a:extLst>
              <a:ext uri="{FF2B5EF4-FFF2-40B4-BE49-F238E27FC236}">
                <a16:creationId xmlns:a16="http://schemas.microsoft.com/office/drawing/2014/main" id="{E432D691-3BC9-113E-3781-A9797FE3A8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92199" y="2638859"/>
            <a:ext cx="4337779" cy="4082616"/>
          </a:xfrm>
          <a:prstGeom prst="rect">
            <a:avLst/>
          </a:prstGeom>
        </p:spPr>
      </p:pic>
      <p:pic>
        <p:nvPicPr>
          <p:cNvPr id="14" name="Picture 13">
            <a:extLst>
              <a:ext uri="{FF2B5EF4-FFF2-40B4-BE49-F238E27FC236}">
                <a16:creationId xmlns:a16="http://schemas.microsoft.com/office/drawing/2014/main" id="{70AC2486-4039-1675-DE10-816EBFA063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9200" y="3271988"/>
            <a:ext cx="3784600" cy="482600"/>
          </a:xfrm>
          <a:prstGeom prst="rect">
            <a:avLst/>
          </a:prstGeom>
        </p:spPr>
      </p:pic>
      <p:sp>
        <p:nvSpPr>
          <p:cNvPr id="15" name="Down Arrow 14">
            <a:extLst>
              <a:ext uri="{FF2B5EF4-FFF2-40B4-BE49-F238E27FC236}">
                <a16:creationId xmlns:a16="http://schemas.microsoft.com/office/drawing/2014/main" id="{5E67B9A9-ADF1-0FC6-848C-8490501C5CBD}"/>
              </a:ext>
            </a:extLst>
          </p:cNvPr>
          <p:cNvSpPr/>
          <p:nvPr/>
        </p:nvSpPr>
        <p:spPr>
          <a:xfrm rot="14493658">
            <a:off x="8333463" y="2955486"/>
            <a:ext cx="554273" cy="2384937"/>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27385676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Twenty-six, try to change the chart into </a:t>
            </a:r>
            <a:r>
              <a:rPr lang="en-US" b="1" dirty="0" err="1"/>
              <a:t>treemaps</a:t>
            </a:r>
            <a:r>
              <a:rPr lang="en-US" dirty="0"/>
              <a:t>. It displays look like this</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48</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9C15ADB2-658E-1E94-6BA9-7A46B5C6C7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1828" y="2370136"/>
            <a:ext cx="2315418" cy="4351339"/>
          </a:xfrm>
          <a:prstGeom prst="rect">
            <a:avLst/>
          </a:prstGeom>
        </p:spPr>
      </p:pic>
      <p:sp>
        <p:nvSpPr>
          <p:cNvPr id="8" name="Donut 7">
            <a:extLst>
              <a:ext uri="{FF2B5EF4-FFF2-40B4-BE49-F238E27FC236}">
                <a16:creationId xmlns:a16="http://schemas.microsoft.com/office/drawing/2014/main" id="{9AE4469B-D87C-7620-B0DC-81DBBD7101F1}"/>
              </a:ext>
            </a:extLst>
          </p:cNvPr>
          <p:cNvSpPr/>
          <p:nvPr/>
        </p:nvSpPr>
        <p:spPr>
          <a:xfrm>
            <a:off x="2064240" y="3876469"/>
            <a:ext cx="750569" cy="583882"/>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11" name="Picture 10">
            <a:extLst>
              <a:ext uri="{FF2B5EF4-FFF2-40B4-BE49-F238E27FC236}">
                <a16:creationId xmlns:a16="http://schemas.microsoft.com/office/drawing/2014/main" id="{DAE87033-ED89-3F30-75EC-90C1A644AA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54902" y="2370136"/>
            <a:ext cx="5975856" cy="3986214"/>
          </a:xfrm>
          <a:prstGeom prst="rect">
            <a:avLst/>
          </a:prstGeom>
        </p:spPr>
      </p:pic>
      <p:sp>
        <p:nvSpPr>
          <p:cNvPr id="9" name="Down Arrow 8">
            <a:extLst>
              <a:ext uri="{FF2B5EF4-FFF2-40B4-BE49-F238E27FC236}">
                <a16:creationId xmlns:a16="http://schemas.microsoft.com/office/drawing/2014/main" id="{4C4597E9-D4B8-4DEB-2AD8-3941CF8A622B}"/>
              </a:ext>
            </a:extLst>
          </p:cNvPr>
          <p:cNvSpPr/>
          <p:nvPr/>
        </p:nvSpPr>
        <p:spPr>
          <a:xfrm rot="15566777">
            <a:off x="3920110" y="2422199"/>
            <a:ext cx="554273" cy="2984733"/>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15846452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Why Data Visualization?</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13486" y="1627913"/>
            <a:ext cx="10515600" cy="4351338"/>
          </a:xfrm>
        </p:spPr>
        <p:txBody>
          <a:bodyPr>
            <a:normAutofit/>
          </a:bodyPr>
          <a:lstStyle/>
          <a:p>
            <a:r>
              <a:rPr lang="en-US" sz="3200" dirty="0"/>
              <a:t>Idea illustration</a:t>
            </a:r>
          </a:p>
          <a:p>
            <a:pPr lvl="1"/>
            <a:r>
              <a:rPr lang="en-US" sz="2800" dirty="0"/>
              <a:t>Assists in conveying an idea, such as a tactic or process</a:t>
            </a:r>
          </a:p>
          <a:p>
            <a:pPr lvl="1"/>
            <a:r>
              <a:rPr lang="en-US" sz="2800" dirty="0"/>
              <a:t>Commonly used in learning settings, such as tutorials, certification courses, centers of excellence, but it can also be used to represent organization structures or processes, facilitating communication between the right individuals for specific tasks</a:t>
            </a:r>
          </a:p>
          <a:p>
            <a:pPr lvl="1"/>
            <a:r>
              <a:rPr lang="en-US" sz="2800" dirty="0"/>
              <a:t>Project managers frequently use Gantt charts and waterfall charts to illustrate workflows</a:t>
            </a:r>
          </a:p>
          <a:p>
            <a:pPr lvl="1"/>
            <a:endParaRPr lang="en-US" sz="2800" dirty="0"/>
          </a:p>
          <a:p>
            <a:endParaRPr lang="en-US" sz="3200"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4</a:t>
            </a:fld>
            <a:endParaRPr lang="en-US"/>
          </a:p>
        </p:txBody>
      </p:sp>
      <p:pic>
        <p:nvPicPr>
          <p:cNvPr id="9" name="Picture 8" descr="Business Growth Chart PNG Transparent Images | PNG All">
            <a:extLst>
              <a:ext uri="{FF2B5EF4-FFF2-40B4-BE49-F238E27FC236}">
                <a16:creationId xmlns:a16="http://schemas.microsoft.com/office/drawing/2014/main" id="{5B87D2CA-F5DE-B057-DEF4-9FB94A97D0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76958" y="-46582"/>
            <a:ext cx="2115042" cy="1850662"/>
          </a:xfrm>
          <a:prstGeom prst="rect">
            <a:avLst/>
          </a:prstGeom>
        </p:spPr>
      </p:pic>
    </p:spTree>
    <p:extLst>
      <p:ext uri="{BB962C8B-B14F-4D97-AF65-F5344CB8AC3E}">
        <p14:creationId xmlns:p14="http://schemas.microsoft.com/office/powerpoint/2010/main" val="4833334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Twenty-seven, let’s create the new calculation with syntax condition named </a:t>
            </a:r>
            <a:r>
              <a:rPr lang="en-US" b="1" dirty="0"/>
              <a:t>Life Age Condition</a:t>
            </a:r>
            <a:r>
              <a:rPr lang="en-US" dirty="0"/>
              <a:t> in </a:t>
            </a:r>
            <a:r>
              <a:rPr lang="en-US" b="1" dirty="0"/>
              <a:t>Analysis</a:t>
            </a:r>
            <a:r>
              <a:rPr lang="en-US" dirty="0"/>
              <a:t> </a:t>
            </a:r>
            <a:r>
              <a:rPr lang="en-US" dirty="0">
                <a:sym typeface="Wingdings" pitchFamily="2" charset="2"/>
              </a:rPr>
              <a:t> </a:t>
            </a:r>
            <a:r>
              <a:rPr lang="en-US" b="1" dirty="0">
                <a:sym typeface="Wingdings" pitchFamily="2" charset="2"/>
              </a:rPr>
              <a:t>Create Calculated Field…</a:t>
            </a:r>
            <a:r>
              <a:rPr lang="en-US" dirty="0">
                <a:sym typeface="Wingdings" pitchFamily="2" charset="2"/>
              </a:rPr>
              <a:t>, input this syntax condition, and then click OK</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49</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0" name="Picture 9">
            <a:extLst>
              <a:ext uri="{FF2B5EF4-FFF2-40B4-BE49-F238E27FC236}">
                <a16:creationId xmlns:a16="http://schemas.microsoft.com/office/drawing/2014/main" id="{F591AFEC-732C-6342-37B9-8B08B587F2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6036" y="3006089"/>
            <a:ext cx="2984493" cy="3715386"/>
          </a:xfrm>
          <a:prstGeom prst="rect">
            <a:avLst/>
          </a:prstGeom>
        </p:spPr>
      </p:pic>
      <p:sp>
        <p:nvSpPr>
          <p:cNvPr id="12" name="TextBox 11">
            <a:extLst>
              <a:ext uri="{FF2B5EF4-FFF2-40B4-BE49-F238E27FC236}">
                <a16:creationId xmlns:a16="http://schemas.microsoft.com/office/drawing/2014/main" id="{D905AFB6-7D10-2CB6-AF79-9BC15701D868}"/>
              </a:ext>
            </a:extLst>
          </p:cNvPr>
          <p:cNvSpPr txBox="1"/>
          <p:nvPr/>
        </p:nvSpPr>
        <p:spPr>
          <a:xfrm>
            <a:off x="4202065" y="5968748"/>
            <a:ext cx="6358136" cy="707886"/>
          </a:xfrm>
          <a:prstGeom prst="rect">
            <a:avLst/>
          </a:prstGeom>
          <a:noFill/>
        </p:spPr>
        <p:txBody>
          <a:bodyPr wrap="square" rtlCol="0">
            <a:spAutoFit/>
          </a:bodyPr>
          <a:lstStyle/>
          <a:p>
            <a:r>
              <a:rPr lang="en-US" sz="2000" b="1" dirty="0">
                <a:solidFill>
                  <a:srgbClr val="FF0000"/>
                </a:solidFill>
                <a:sym typeface="Wingdings" pitchFamily="2" charset="2"/>
              </a:rPr>
              <a:t>This condition syntax is to display the life age in category: Children, Teenager, Working Age, Middle Age, Senior</a:t>
            </a:r>
            <a:endParaRPr lang="en-TH" sz="2000" b="1" dirty="0">
              <a:solidFill>
                <a:srgbClr val="FF0000"/>
              </a:solidFill>
            </a:endParaRPr>
          </a:p>
        </p:txBody>
      </p:sp>
      <p:sp>
        <p:nvSpPr>
          <p:cNvPr id="13" name="Donut 12">
            <a:extLst>
              <a:ext uri="{FF2B5EF4-FFF2-40B4-BE49-F238E27FC236}">
                <a16:creationId xmlns:a16="http://schemas.microsoft.com/office/drawing/2014/main" id="{8C5AFBB5-FC92-04E3-DEDC-A42AEBCE2FEC}"/>
              </a:ext>
            </a:extLst>
          </p:cNvPr>
          <p:cNvSpPr/>
          <p:nvPr/>
        </p:nvSpPr>
        <p:spPr>
          <a:xfrm>
            <a:off x="1288202" y="6095159"/>
            <a:ext cx="1850081" cy="284051"/>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16" name="Picture 15">
            <a:extLst>
              <a:ext uri="{FF2B5EF4-FFF2-40B4-BE49-F238E27FC236}">
                <a16:creationId xmlns:a16="http://schemas.microsoft.com/office/drawing/2014/main" id="{46DBD23C-EDFC-6835-5A00-113DE7EB8F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85279" y="2816114"/>
            <a:ext cx="2667000" cy="3238500"/>
          </a:xfrm>
          <a:prstGeom prst="rect">
            <a:avLst/>
          </a:prstGeom>
        </p:spPr>
      </p:pic>
      <p:pic>
        <p:nvPicPr>
          <p:cNvPr id="18" name="Picture 17">
            <a:extLst>
              <a:ext uri="{FF2B5EF4-FFF2-40B4-BE49-F238E27FC236}">
                <a16:creationId xmlns:a16="http://schemas.microsoft.com/office/drawing/2014/main" id="{76EDFDDB-BE76-54FD-1CA3-2D1921366FCC}"/>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4242941" y="3049711"/>
            <a:ext cx="4639926" cy="2898982"/>
          </a:xfrm>
          <a:prstGeom prst="rect">
            <a:avLst/>
          </a:prstGeom>
        </p:spPr>
      </p:pic>
      <p:sp>
        <p:nvSpPr>
          <p:cNvPr id="14" name="Down Arrow 13">
            <a:extLst>
              <a:ext uri="{FF2B5EF4-FFF2-40B4-BE49-F238E27FC236}">
                <a16:creationId xmlns:a16="http://schemas.microsoft.com/office/drawing/2014/main" id="{2516B472-DD63-2EB2-2BBB-31FE7E86F8E5}"/>
              </a:ext>
            </a:extLst>
          </p:cNvPr>
          <p:cNvSpPr/>
          <p:nvPr/>
        </p:nvSpPr>
        <p:spPr>
          <a:xfrm rot="13860931">
            <a:off x="3280929" y="4438696"/>
            <a:ext cx="554273" cy="2149540"/>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20" name="Donut 19">
            <a:extLst>
              <a:ext uri="{FF2B5EF4-FFF2-40B4-BE49-F238E27FC236}">
                <a16:creationId xmlns:a16="http://schemas.microsoft.com/office/drawing/2014/main" id="{33F03939-0F92-15D6-8CC1-D6C5D6444994}"/>
              </a:ext>
            </a:extLst>
          </p:cNvPr>
          <p:cNvSpPr/>
          <p:nvPr/>
        </p:nvSpPr>
        <p:spPr>
          <a:xfrm>
            <a:off x="8096861" y="5403852"/>
            <a:ext cx="750569" cy="583882"/>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9" name="Down Arrow 18">
            <a:extLst>
              <a:ext uri="{FF2B5EF4-FFF2-40B4-BE49-F238E27FC236}">
                <a16:creationId xmlns:a16="http://schemas.microsoft.com/office/drawing/2014/main" id="{D85BAC01-61EE-853F-7D45-E479F881688B}"/>
              </a:ext>
            </a:extLst>
          </p:cNvPr>
          <p:cNvSpPr/>
          <p:nvPr/>
        </p:nvSpPr>
        <p:spPr>
          <a:xfrm rot="13784180">
            <a:off x="8774194" y="4253813"/>
            <a:ext cx="554273" cy="1552366"/>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21" name="TextBox 20">
            <a:extLst>
              <a:ext uri="{FF2B5EF4-FFF2-40B4-BE49-F238E27FC236}">
                <a16:creationId xmlns:a16="http://schemas.microsoft.com/office/drawing/2014/main" id="{14FCF865-6A22-33C3-0C34-DA960277C73C}"/>
              </a:ext>
            </a:extLst>
          </p:cNvPr>
          <p:cNvSpPr txBox="1"/>
          <p:nvPr/>
        </p:nvSpPr>
        <p:spPr>
          <a:xfrm>
            <a:off x="6919850" y="290965"/>
            <a:ext cx="2868594" cy="1477328"/>
          </a:xfrm>
          <a:prstGeom prst="rect">
            <a:avLst/>
          </a:prstGeom>
          <a:noFill/>
        </p:spPr>
        <p:txBody>
          <a:bodyPr wrap="square" rtlCol="0">
            <a:spAutoFit/>
          </a:bodyPr>
          <a:lstStyle/>
          <a:p>
            <a:r>
              <a:rPr lang="en-US" b="1" dirty="0">
                <a:solidFill>
                  <a:srgbClr val="FF0000"/>
                </a:solidFill>
                <a:sym typeface="Wingdings" pitchFamily="2" charset="2"/>
              </a:rPr>
              <a:t>Children: 0 – 13 years</a:t>
            </a:r>
          </a:p>
          <a:p>
            <a:r>
              <a:rPr lang="en-US" b="1" dirty="0">
                <a:solidFill>
                  <a:srgbClr val="FF0000"/>
                </a:solidFill>
                <a:sym typeface="Wingdings" pitchFamily="2" charset="2"/>
              </a:rPr>
              <a:t>Teenager: 14 – 24 years</a:t>
            </a:r>
          </a:p>
          <a:p>
            <a:r>
              <a:rPr lang="en-US" b="1" dirty="0">
                <a:solidFill>
                  <a:srgbClr val="FF0000"/>
                </a:solidFill>
                <a:sym typeface="Wingdings" pitchFamily="2" charset="2"/>
              </a:rPr>
              <a:t>Working Age: 25 – 39 years</a:t>
            </a:r>
          </a:p>
          <a:p>
            <a:r>
              <a:rPr lang="en-US" b="1" dirty="0">
                <a:solidFill>
                  <a:srgbClr val="FF0000"/>
                </a:solidFill>
                <a:sym typeface="Wingdings" pitchFamily="2" charset="2"/>
              </a:rPr>
              <a:t>Middle Age: 40 – 59 years</a:t>
            </a:r>
          </a:p>
          <a:p>
            <a:r>
              <a:rPr lang="en-US" b="1" dirty="0">
                <a:solidFill>
                  <a:srgbClr val="FF0000"/>
                </a:solidFill>
                <a:sym typeface="Wingdings" pitchFamily="2" charset="2"/>
              </a:rPr>
              <a:t>Senior: 60 – 100 years </a:t>
            </a:r>
            <a:endParaRPr lang="en-TH" b="1" dirty="0">
              <a:solidFill>
                <a:srgbClr val="FF0000"/>
              </a:solidFill>
            </a:endParaRPr>
          </a:p>
        </p:txBody>
      </p:sp>
    </p:spTree>
    <p:extLst>
      <p:ext uri="{BB962C8B-B14F-4D97-AF65-F5344CB8AC3E}">
        <p14:creationId xmlns:p14="http://schemas.microsoft.com/office/powerpoint/2010/main" val="15742909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Twenty-eight, try to drag drop </a:t>
            </a:r>
            <a:r>
              <a:rPr lang="en-US" b="1" dirty="0"/>
              <a:t>Life Age Condition</a:t>
            </a:r>
            <a:r>
              <a:rPr lang="en-US" dirty="0"/>
              <a:t> into </a:t>
            </a:r>
            <a:r>
              <a:rPr lang="en-US" b="1" dirty="0"/>
              <a:t>Marks</a:t>
            </a:r>
            <a:r>
              <a:rPr lang="en-US" dirty="0"/>
              <a:t> area and see the result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50</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0" name="Picture 9">
            <a:extLst>
              <a:ext uri="{FF2B5EF4-FFF2-40B4-BE49-F238E27FC236}">
                <a16:creationId xmlns:a16="http://schemas.microsoft.com/office/drawing/2014/main" id="{03EF65CD-4CAC-7AB6-8556-D86300E6852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65861" y="2750712"/>
            <a:ext cx="3900072" cy="3970763"/>
          </a:xfrm>
          <a:prstGeom prst="rect">
            <a:avLst/>
          </a:prstGeom>
        </p:spPr>
      </p:pic>
      <p:sp>
        <p:nvSpPr>
          <p:cNvPr id="12" name="Down Arrow 11">
            <a:extLst>
              <a:ext uri="{FF2B5EF4-FFF2-40B4-BE49-F238E27FC236}">
                <a16:creationId xmlns:a16="http://schemas.microsoft.com/office/drawing/2014/main" id="{D3D7B801-1FDD-5227-FAC4-B2451D257A42}"/>
              </a:ext>
            </a:extLst>
          </p:cNvPr>
          <p:cNvSpPr/>
          <p:nvPr/>
        </p:nvSpPr>
        <p:spPr>
          <a:xfrm rot="19922837">
            <a:off x="3001676" y="4482274"/>
            <a:ext cx="554273" cy="2132406"/>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15" name="Picture 14">
            <a:extLst>
              <a:ext uri="{FF2B5EF4-FFF2-40B4-BE49-F238E27FC236}">
                <a16:creationId xmlns:a16="http://schemas.microsoft.com/office/drawing/2014/main" id="{22218A29-F0E6-094A-12B5-DA21AB9002E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00279" y="2503051"/>
            <a:ext cx="5963955" cy="3989824"/>
          </a:xfrm>
          <a:prstGeom prst="rect">
            <a:avLst/>
          </a:prstGeom>
        </p:spPr>
      </p:pic>
      <p:sp>
        <p:nvSpPr>
          <p:cNvPr id="13" name="Down Arrow 12">
            <a:extLst>
              <a:ext uri="{FF2B5EF4-FFF2-40B4-BE49-F238E27FC236}">
                <a16:creationId xmlns:a16="http://schemas.microsoft.com/office/drawing/2014/main" id="{9E771705-3485-4CBB-D82C-145BE7FCCAC3}"/>
              </a:ext>
            </a:extLst>
          </p:cNvPr>
          <p:cNvSpPr/>
          <p:nvPr/>
        </p:nvSpPr>
        <p:spPr>
          <a:xfrm rot="13939830">
            <a:off x="4974184" y="5068433"/>
            <a:ext cx="554273" cy="1654015"/>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24698123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Twenty-nine, try to hold </a:t>
            </a:r>
            <a:r>
              <a:rPr lang="en-US" b="1" dirty="0"/>
              <a:t>CTRL</a:t>
            </a:r>
            <a:r>
              <a:rPr lang="en-US" dirty="0"/>
              <a:t> or </a:t>
            </a:r>
            <a:r>
              <a:rPr lang="en-US" b="1" dirty="0"/>
              <a:t>command</a:t>
            </a:r>
            <a:r>
              <a:rPr lang="en-US" dirty="0"/>
              <a:t> key and click to drag drop </a:t>
            </a:r>
            <a:r>
              <a:rPr lang="en-US" b="1" dirty="0"/>
              <a:t>Life Age Condition</a:t>
            </a:r>
            <a:r>
              <a:rPr lang="en-US" dirty="0"/>
              <a:t> into </a:t>
            </a:r>
            <a:r>
              <a:rPr lang="en-US" b="1" dirty="0"/>
              <a:t>Color</a:t>
            </a:r>
            <a:r>
              <a:rPr lang="en-US" dirty="0"/>
              <a:t> and </a:t>
            </a:r>
            <a:r>
              <a:rPr lang="en-US" b="1" dirty="0"/>
              <a:t>Label</a:t>
            </a:r>
            <a:r>
              <a:rPr lang="en-US" dirty="0"/>
              <a:t>, and </a:t>
            </a:r>
            <a:r>
              <a:rPr lang="en-US" b="1" dirty="0"/>
              <a:t>Life Expectancy</a:t>
            </a:r>
            <a:r>
              <a:rPr lang="en-US" dirty="0"/>
              <a:t> into </a:t>
            </a:r>
            <a:r>
              <a:rPr lang="en-US" b="1" dirty="0"/>
              <a:t>Label</a:t>
            </a:r>
            <a:r>
              <a:rPr lang="en-US" dirty="0"/>
              <a:t>. The result will display like this</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51</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sp>
        <p:nvSpPr>
          <p:cNvPr id="11" name="TextBox 10">
            <a:extLst>
              <a:ext uri="{FF2B5EF4-FFF2-40B4-BE49-F238E27FC236}">
                <a16:creationId xmlns:a16="http://schemas.microsoft.com/office/drawing/2014/main" id="{315524D0-8223-44A0-23EB-4812249D3311}"/>
              </a:ext>
            </a:extLst>
          </p:cNvPr>
          <p:cNvSpPr txBox="1"/>
          <p:nvPr/>
        </p:nvSpPr>
        <p:spPr>
          <a:xfrm>
            <a:off x="5724378" y="6306835"/>
            <a:ext cx="5461087" cy="400110"/>
          </a:xfrm>
          <a:prstGeom prst="rect">
            <a:avLst/>
          </a:prstGeom>
          <a:noFill/>
        </p:spPr>
        <p:txBody>
          <a:bodyPr wrap="square" rtlCol="0">
            <a:spAutoFit/>
          </a:bodyPr>
          <a:lstStyle/>
          <a:p>
            <a:r>
              <a:rPr lang="en-US" sz="2000" b="1" dirty="0">
                <a:solidFill>
                  <a:srgbClr val="FF0000"/>
                </a:solidFill>
              </a:rPr>
              <a:t>Hold CTRL or command key and click to drag drop.  </a:t>
            </a:r>
            <a:endParaRPr lang="en-TH" sz="2000" b="1" dirty="0">
              <a:solidFill>
                <a:srgbClr val="FF0000"/>
              </a:solidFill>
            </a:endParaRPr>
          </a:p>
        </p:txBody>
      </p:sp>
      <p:pic>
        <p:nvPicPr>
          <p:cNvPr id="17" name="Picture 16">
            <a:extLst>
              <a:ext uri="{FF2B5EF4-FFF2-40B4-BE49-F238E27FC236}">
                <a16:creationId xmlns:a16="http://schemas.microsoft.com/office/drawing/2014/main" id="{BCE29695-5C26-977C-AAAD-02F263200E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16178" y="3067017"/>
            <a:ext cx="2108200" cy="3577546"/>
          </a:xfrm>
          <a:prstGeom prst="rect">
            <a:avLst/>
          </a:prstGeom>
        </p:spPr>
      </p:pic>
      <p:pic>
        <p:nvPicPr>
          <p:cNvPr id="19" name="Picture 18">
            <a:extLst>
              <a:ext uri="{FF2B5EF4-FFF2-40B4-BE49-F238E27FC236}">
                <a16:creationId xmlns:a16="http://schemas.microsoft.com/office/drawing/2014/main" id="{BD5AE52E-707C-4AF1-1E24-FF6C4268A5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0957" y="3025180"/>
            <a:ext cx="2198946" cy="3619383"/>
          </a:xfrm>
          <a:prstGeom prst="rect">
            <a:avLst/>
          </a:prstGeom>
        </p:spPr>
      </p:pic>
      <p:sp>
        <p:nvSpPr>
          <p:cNvPr id="7" name="Donut 6">
            <a:extLst>
              <a:ext uri="{FF2B5EF4-FFF2-40B4-BE49-F238E27FC236}">
                <a16:creationId xmlns:a16="http://schemas.microsoft.com/office/drawing/2014/main" id="{C8127541-7ABC-28B1-B7D8-28D738EB7920}"/>
              </a:ext>
            </a:extLst>
          </p:cNvPr>
          <p:cNvSpPr/>
          <p:nvPr/>
        </p:nvSpPr>
        <p:spPr>
          <a:xfrm>
            <a:off x="1203344" y="6159609"/>
            <a:ext cx="1935671" cy="400468"/>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4" name="Down Arrow 13">
            <a:extLst>
              <a:ext uri="{FF2B5EF4-FFF2-40B4-BE49-F238E27FC236}">
                <a16:creationId xmlns:a16="http://schemas.microsoft.com/office/drawing/2014/main" id="{6048411C-8E41-30CA-3F4B-66AA1FE85B2D}"/>
              </a:ext>
            </a:extLst>
          </p:cNvPr>
          <p:cNvSpPr/>
          <p:nvPr/>
        </p:nvSpPr>
        <p:spPr>
          <a:xfrm rot="16200000">
            <a:off x="3029590" y="4470673"/>
            <a:ext cx="891540" cy="701733"/>
          </a:xfrm>
          <a:prstGeom prst="downArrow">
            <a:avLst>
              <a:gd name="adj1" fmla="val 30337"/>
              <a:gd name="adj2" fmla="val 5753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20" name="Donut 19">
            <a:extLst>
              <a:ext uri="{FF2B5EF4-FFF2-40B4-BE49-F238E27FC236}">
                <a16:creationId xmlns:a16="http://schemas.microsoft.com/office/drawing/2014/main" id="{C4AD4103-162C-09A9-87AF-3D616FF3F085}"/>
              </a:ext>
            </a:extLst>
          </p:cNvPr>
          <p:cNvSpPr/>
          <p:nvPr/>
        </p:nvSpPr>
        <p:spPr>
          <a:xfrm>
            <a:off x="1084184" y="3799955"/>
            <a:ext cx="863903" cy="792440"/>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22" name="Donut 21">
            <a:extLst>
              <a:ext uri="{FF2B5EF4-FFF2-40B4-BE49-F238E27FC236}">
                <a16:creationId xmlns:a16="http://schemas.microsoft.com/office/drawing/2014/main" id="{0A9CD3AD-F447-2116-307C-11EA48F4F9C8}"/>
              </a:ext>
            </a:extLst>
          </p:cNvPr>
          <p:cNvSpPr/>
          <p:nvPr/>
        </p:nvSpPr>
        <p:spPr>
          <a:xfrm>
            <a:off x="2416000" y="3799955"/>
            <a:ext cx="863903" cy="792440"/>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24" name="Donut 23">
            <a:extLst>
              <a:ext uri="{FF2B5EF4-FFF2-40B4-BE49-F238E27FC236}">
                <a16:creationId xmlns:a16="http://schemas.microsoft.com/office/drawing/2014/main" id="{AE2C2DBE-0278-1B32-0EED-D81EE52456C8}"/>
              </a:ext>
            </a:extLst>
          </p:cNvPr>
          <p:cNvSpPr/>
          <p:nvPr/>
        </p:nvSpPr>
        <p:spPr>
          <a:xfrm>
            <a:off x="1212594" y="5196319"/>
            <a:ext cx="1935671" cy="400468"/>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21" name="Down Arrow 20">
            <a:extLst>
              <a:ext uri="{FF2B5EF4-FFF2-40B4-BE49-F238E27FC236}">
                <a16:creationId xmlns:a16="http://schemas.microsoft.com/office/drawing/2014/main" id="{2B07DA49-9656-0230-67CA-CBD22AA18744}"/>
              </a:ext>
            </a:extLst>
          </p:cNvPr>
          <p:cNvSpPr/>
          <p:nvPr/>
        </p:nvSpPr>
        <p:spPr>
          <a:xfrm rot="10800000">
            <a:off x="2583088" y="4425216"/>
            <a:ext cx="445368" cy="1835195"/>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9" name="Down Arrow 8">
            <a:extLst>
              <a:ext uri="{FF2B5EF4-FFF2-40B4-BE49-F238E27FC236}">
                <a16:creationId xmlns:a16="http://schemas.microsoft.com/office/drawing/2014/main" id="{B4332D6D-2708-C4B4-7AAB-0936CD83A3BB}"/>
              </a:ext>
            </a:extLst>
          </p:cNvPr>
          <p:cNvSpPr/>
          <p:nvPr/>
        </p:nvSpPr>
        <p:spPr>
          <a:xfrm rot="10206080">
            <a:off x="1374146" y="4428872"/>
            <a:ext cx="445368" cy="1785210"/>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23" name="Down Arrow 22">
            <a:extLst>
              <a:ext uri="{FF2B5EF4-FFF2-40B4-BE49-F238E27FC236}">
                <a16:creationId xmlns:a16="http://schemas.microsoft.com/office/drawing/2014/main" id="{B89B33B2-7D1F-633A-F7E1-64134B1A68B3}"/>
              </a:ext>
            </a:extLst>
          </p:cNvPr>
          <p:cNvSpPr/>
          <p:nvPr/>
        </p:nvSpPr>
        <p:spPr>
          <a:xfrm rot="12991014">
            <a:off x="2097774" y="4284870"/>
            <a:ext cx="445368" cy="1071137"/>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29" name="Picture 28">
            <a:extLst>
              <a:ext uri="{FF2B5EF4-FFF2-40B4-BE49-F238E27FC236}">
                <a16:creationId xmlns:a16="http://schemas.microsoft.com/office/drawing/2014/main" id="{7BAACA0A-D9F2-BAE4-3A2F-39C7D4BA272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85453" y="3015534"/>
            <a:ext cx="5430432" cy="3355968"/>
          </a:xfrm>
          <a:prstGeom prst="rect">
            <a:avLst/>
          </a:prstGeom>
        </p:spPr>
      </p:pic>
      <p:sp>
        <p:nvSpPr>
          <p:cNvPr id="27" name="Down Arrow 26">
            <a:extLst>
              <a:ext uri="{FF2B5EF4-FFF2-40B4-BE49-F238E27FC236}">
                <a16:creationId xmlns:a16="http://schemas.microsoft.com/office/drawing/2014/main" id="{8EF26217-BEE1-F8F2-A9B2-8C356FBCB2E1}"/>
              </a:ext>
            </a:extLst>
          </p:cNvPr>
          <p:cNvSpPr/>
          <p:nvPr/>
        </p:nvSpPr>
        <p:spPr>
          <a:xfrm rot="16200000">
            <a:off x="5514861" y="4211392"/>
            <a:ext cx="891540" cy="1078314"/>
          </a:xfrm>
          <a:prstGeom prst="downArrow">
            <a:avLst>
              <a:gd name="adj1" fmla="val 30337"/>
              <a:gd name="adj2" fmla="val 5753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9840002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Thirty, let’s create the new calculation again with syntax named </a:t>
            </a:r>
            <a:r>
              <a:rPr lang="en-US" b="1" dirty="0"/>
              <a:t>Country Count </a:t>
            </a:r>
            <a:r>
              <a:rPr lang="en-US" dirty="0"/>
              <a:t>in </a:t>
            </a:r>
            <a:r>
              <a:rPr lang="en-US" b="1" dirty="0"/>
              <a:t>Analysis</a:t>
            </a:r>
            <a:r>
              <a:rPr lang="en-US" dirty="0"/>
              <a:t> </a:t>
            </a:r>
            <a:r>
              <a:rPr lang="en-US" dirty="0">
                <a:sym typeface="Wingdings" pitchFamily="2" charset="2"/>
              </a:rPr>
              <a:t> </a:t>
            </a:r>
            <a:r>
              <a:rPr lang="en-US" b="1" dirty="0">
                <a:sym typeface="Wingdings" pitchFamily="2" charset="2"/>
              </a:rPr>
              <a:t>Create Calculated Field…</a:t>
            </a:r>
            <a:r>
              <a:rPr lang="en-US" dirty="0">
                <a:sym typeface="Wingdings" pitchFamily="2" charset="2"/>
              </a:rPr>
              <a:t>, input this syntax condition, and then click OK</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52</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6" name="Picture 5">
            <a:extLst>
              <a:ext uri="{FF2B5EF4-FFF2-40B4-BE49-F238E27FC236}">
                <a16:creationId xmlns:a16="http://schemas.microsoft.com/office/drawing/2014/main" id="{CAF87BC8-9FF5-29FA-0101-6CF3ADC062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225" y="3006089"/>
            <a:ext cx="2984493" cy="3715386"/>
          </a:xfrm>
          <a:prstGeom prst="rect">
            <a:avLst/>
          </a:prstGeom>
        </p:spPr>
      </p:pic>
      <p:sp>
        <p:nvSpPr>
          <p:cNvPr id="7" name="Donut 6">
            <a:extLst>
              <a:ext uri="{FF2B5EF4-FFF2-40B4-BE49-F238E27FC236}">
                <a16:creationId xmlns:a16="http://schemas.microsoft.com/office/drawing/2014/main" id="{245BE904-C1F5-0BF5-89FA-7D611032E375}"/>
              </a:ext>
            </a:extLst>
          </p:cNvPr>
          <p:cNvSpPr/>
          <p:nvPr/>
        </p:nvSpPr>
        <p:spPr>
          <a:xfrm>
            <a:off x="1375391" y="6095159"/>
            <a:ext cx="1850081" cy="284051"/>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11" name="Picture 10">
            <a:extLst>
              <a:ext uri="{FF2B5EF4-FFF2-40B4-BE49-F238E27FC236}">
                <a16:creationId xmlns:a16="http://schemas.microsoft.com/office/drawing/2014/main" id="{F2CF0E6B-F465-622A-A78F-2CCE4A08136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4227802" y="3006089"/>
            <a:ext cx="4181163" cy="2608908"/>
          </a:xfrm>
          <a:prstGeom prst="rect">
            <a:avLst/>
          </a:prstGeom>
        </p:spPr>
      </p:pic>
      <p:sp>
        <p:nvSpPr>
          <p:cNvPr id="8" name="Down Arrow 7">
            <a:extLst>
              <a:ext uri="{FF2B5EF4-FFF2-40B4-BE49-F238E27FC236}">
                <a16:creationId xmlns:a16="http://schemas.microsoft.com/office/drawing/2014/main" id="{2F31339E-55EE-8946-E65F-AFCC6B5769BB}"/>
              </a:ext>
            </a:extLst>
          </p:cNvPr>
          <p:cNvSpPr/>
          <p:nvPr/>
        </p:nvSpPr>
        <p:spPr>
          <a:xfrm rot="13860931">
            <a:off x="3562058" y="4032231"/>
            <a:ext cx="554273" cy="2648542"/>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4" name="Donut 13">
            <a:extLst>
              <a:ext uri="{FF2B5EF4-FFF2-40B4-BE49-F238E27FC236}">
                <a16:creationId xmlns:a16="http://schemas.microsoft.com/office/drawing/2014/main" id="{38D61DB8-D8EE-0F7D-D865-E7E749292422}"/>
              </a:ext>
            </a:extLst>
          </p:cNvPr>
          <p:cNvSpPr/>
          <p:nvPr/>
        </p:nvSpPr>
        <p:spPr>
          <a:xfrm>
            <a:off x="7516651" y="4945003"/>
            <a:ext cx="863903" cy="792440"/>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19" name="Picture 18">
            <a:extLst>
              <a:ext uri="{FF2B5EF4-FFF2-40B4-BE49-F238E27FC236}">
                <a16:creationId xmlns:a16="http://schemas.microsoft.com/office/drawing/2014/main" id="{0A2CFB12-1147-34F9-CC60-7BCCDFB657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10600" y="2664140"/>
            <a:ext cx="2574290" cy="3906205"/>
          </a:xfrm>
          <a:prstGeom prst="rect">
            <a:avLst/>
          </a:prstGeom>
        </p:spPr>
      </p:pic>
      <p:sp>
        <p:nvSpPr>
          <p:cNvPr id="20" name="Down Arrow 19">
            <a:extLst>
              <a:ext uri="{FF2B5EF4-FFF2-40B4-BE49-F238E27FC236}">
                <a16:creationId xmlns:a16="http://schemas.microsoft.com/office/drawing/2014/main" id="{33DA995A-093E-AE7A-AC0F-B76F52695A1F}"/>
              </a:ext>
            </a:extLst>
          </p:cNvPr>
          <p:cNvSpPr/>
          <p:nvPr/>
        </p:nvSpPr>
        <p:spPr>
          <a:xfrm rot="16471483">
            <a:off x="8455390" y="4977357"/>
            <a:ext cx="554273" cy="847865"/>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21" name="TextBox 20">
            <a:extLst>
              <a:ext uri="{FF2B5EF4-FFF2-40B4-BE49-F238E27FC236}">
                <a16:creationId xmlns:a16="http://schemas.microsoft.com/office/drawing/2014/main" id="{5922F712-7713-12B5-1173-2145E676D269}"/>
              </a:ext>
            </a:extLst>
          </p:cNvPr>
          <p:cNvSpPr txBox="1"/>
          <p:nvPr/>
        </p:nvSpPr>
        <p:spPr>
          <a:xfrm>
            <a:off x="4227802" y="5743368"/>
            <a:ext cx="4470150" cy="707886"/>
          </a:xfrm>
          <a:prstGeom prst="rect">
            <a:avLst/>
          </a:prstGeom>
          <a:noFill/>
        </p:spPr>
        <p:txBody>
          <a:bodyPr wrap="square" rtlCol="0">
            <a:spAutoFit/>
          </a:bodyPr>
          <a:lstStyle/>
          <a:p>
            <a:r>
              <a:rPr lang="en-US" sz="2000" b="1" dirty="0">
                <a:solidFill>
                  <a:srgbClr val="FF0000"/>
                </a:solidFill>
                <a:sym typeface="Wingdings" pitchFamily="2" charset="2"/>
              </a:rPr>
              <a:t>This syntax is to display number of country in each continent.</a:t>
            </a:r>
            <a:endParaRPr lang="en-TH" sz="2000" b="1" dirty="0">
              <a:solidFill>
                <a:srgbClr val="FF0000"/>
              </a:solidFill>
            </a:endParaRPr>
          </a:p>
        </p:txBody>
      </p:sp>
    </p:spTree>
    <p:extLst>
      <p:ext uri="{BB962C8B-B14F-4D97-AF65-F5344CB8AC3E}">
        <p14:creationId xmlns:p14="http://schemas.microsoft.com/office/powerpoint/2010/main" val="32102184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Thirty-one, try to drag drop </a:t>
            </a:r>
            <a:r>
              <a:rPr lang="en-US" b="1" dirty="0"/>
              <a:t>Country Count</a:t>
            </a:r>
            <a:r>
              <a:rPr lang="en-US" dirty="0"/>
              <a:t> into </a:t>
            </a:r>
            <a:r>
              <a:rPr lang="en-US" b="1" dirty="0"/>
              <a:t>Marks</a:t>
            </a:r>
            <a:r>
              <a:rPr lang="en-US" dirty="0"/>
              <a:t> area and hold </a:t>
            </a:r>
            <a:r>
              <a:rPr lang="en-US" b="1" dirty="0"/>
              <a:t>CTRL</a:t>
            </a:r>
            <a:r>
              <a:rPr lang="en-US" dirty="0"/>
              <a:t> or </a:t>
            </a:r>
            <a:r>
              <a:rPr lang="en-US" b="1" dirty="0"/>
              <a:t>command</a:t>
            </a:r>
            <a:r>
              <a:rPr lang="en-US" dirty="0"/>
              <a:t> key and click to drag drop </a:t>
            </a:r>
            <a:r>
              <a:rPr lang="en-US" b="1" dirty="0"/>
              <a:t>Country Count</a:t>
            </a:r>
            <a:r>
              <a:rPr lang="en-US" dirty="0"/>
              <a:t> into </a:t>
            </a:r>
            <a:r>
              <a:rPr lang="en-US" b="1" dirty="0"/>
              <a:t>Label</a:t>
            </a:r>
            <a:r>
              <a:rPr lang="en-US" dirty="0"/>
              <a:t>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53</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0" name="Picture 9">
            <a:extLst>
              <a:ext uri="{FF2B5EF4-FFF2-40B4-BE49-F238E27FC236}">
                <a16:creationId xmlns:a16="http://schemas.microsoft.com/office/drawing/2014/main" id="{1800BE73-C0B6-8BAB-9CC1-451D12AAAC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68241" y="2783648"/>
            <a:ext cx="4226560" cy="3898265"/>
          </a:xfrm>
          <a:prstGeom prst="rect">
            <a:avLst/>
          </a:prstGeom>
        </p:spPr>
      </p:pic>
      <p:sp>
        <p:nvSpPr>
          <p:cNvPr id="13" name="Donut 12">
            <a:extLst>
              <a:ext uri="{FF2B5EF4-FFF2-40B4-BE49-F238E27FC236}">
                <a16:creationId xmlns:a16="http://schemas.microsoft.com/office/drawing/2014/main" id="{26E7C403-9797-5329-8037-6E1E00876B32}"/>
              </a:ext>
            </a:extLst>
          </p:cNvPr>
          <p:cNvSpPr/>
          <p:nvPr/>
        </p:nvSpPr>
        <p:spPr>
          <a:xfrm>
            <a:off x="4712971" y="6347639"/>
            <a:ext cx="1409716" cy="287020"/>
          </a:xfrm>
          <a:prstGeom prst="donut">
            <a:avLst>
              <a:gd name="adj" fmla="val 1969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2" name="Down Arrow 11">
            <a:extLst>
              <a:ext uri="{FF2B5EF4-FFF2-40B4-BE49-F238E27FC236}">
                <a16:creationId xmlns:a16="http://schemas.microsoft.com/office/drawing/2014/main" id="{70425557-E885-A142-F67F-66031960175B}"/>
              </a:ext>
            </a:extLst>
          </p:cNvPr>
          <p:cNvSpPr/>
          <p:nvPr/>
        </p:nvSpPr>
        <p:spPr>
          <a:xfrm rot="19387965">
            <a:off x="3944170" y="4476898"/>
            <a:ext cx="554273" cy="2240589"/>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6" name="Donut 15">
            <a:extLst>
              <a:ext uri="{FF2B5EF4-FFF2-40B4-BE49-F238E27FC236}">
                <a16:creationId xmlns:a16="http://schemas.microsoft.com/office/drawing/2014/main" id="{FF53FB61-F590-2F14-8916-AE108FBD3C93}"/>
              </a:ext>
            </a:extLst>
          </p:cNvPr>
          <p:cNvSpPr/>
          <p:nvPr/>
        </p:nvSpPr>
        <p:spPr>
          <a:xfrm>
            <a:off x="5591753" y="4397893"/>
            <a:ext cx="570993" cy="57773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5" name="Down Arrow 14">
            <a:extLst>
              <a:ext uri="{FF2B5EF4-FFF2-40B4-BE49-F238E27FC236}">
                <a16:creationId xmlns:a16="http://schemas.microsoft.com/office/drawing/2014/main" id="{0D69025C-418D-2E8E-5739-5CA7A877FC60}"/>
              </a:ext>
            </a:extLst>
          </p:cNvPr>
          <p:cNvSpPr/>
          <p:nvPr/>
        </p:nvSpPr>
        <p:spPr>
          <a:xfrm rot="11503298">
            <a:off x="5361816" y="4759893"/>
            <a:ext cx="554273" cy="1674597"/>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21" name="Picture 20">
            <a:extLst>
              <a:ext uri="{FF2B5EF4-FFF2-40B4-BE49-F238E27FC236}">
                <a16:creationId xmlns:a16="http://schemas.microsoft.com/office/drawing/2014/main" id="{08471A69-0FEA-212F-BDF3-579A28F5C6E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57063" y="2767263"/>
            <a:ext cx="2053537" cy="3890474"/>
          </a:xfrm>
          <a:prstGeom prst="rect">
            <a:avLst/>
          </a:prstGeom>
        </p:spPr>
      </p:pic>
      <p:sp>
        <p:nvSpPr>
          <p:cNvPr id="17" name="Down Arrow 16">
            <a:extLst>
              <a:ext uri="{FF2B5EF4-FFF2-40B4-BE49-F238E27FC236}">
                <a16:creationId xmlns:a16="http://schemas.microsoft.com/office/drawing/2014/main" id="{988FF068-824D-AB6F-86A9-3C5B259B9943}"/>
              </a:ext>
            </a:extLst>
          </p:cNvPr>
          <p:cNvSpPr/>
          <p:nvPr/>
        </p:nvSpPr>
        <p:spPr>
          <a:xfrm rot="16200000">
            <a:off x="5930163" y="3575781"/>
            <a:ext cx="891540" cy="701733"/>
          </a:xfrm>
          <a:prstGeom prst="downArrow">
            <a:avLst>
              <a:gd name="adj1" fmla="val 30337"/>
              <a:gd name="adj2" fmla="val 5753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422668291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Thirty-two, when you complete from step 31, the result will look like this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54</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5F519253-25D5-4EF2-E872-8248515718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37360" y="2278061"/>
            <a:ext cx="9292590" cy="4443414"/>
          </a:xfrm>
          <a:prstGeom prst="rect">
            <a:avLst/>
          </a:prstGeom>
        </p:spPr>
      </p:pic>
    </p:spTree>
    <p:extLst>
      <p:ext uri="{BB962C8B-B14F-4D97-AF65-F5344CB8AC3E}">
        <p14:creationId xmlns:p14="http://schemas.microsoft.com/office/powerpoint/2010/main" val="21079050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515600" cy="4351338"/>
          </a:xfrm>
        </p:spPr>
        <p:txBody>
          <a:bodyPr>
            <a:normAutofit/>
          </a:bodyPr>
          <a:lstStyle/>
          <a:p>
            <a:r>
              <a:rPr lang="en-US" dirty="0"/>
              <a:t>Thirty-three, let’s create the new calculation again with syntax named </a:t>
            </a:r>
            <a:r>
              <a:rPr lang="en-US" b="1" dirty="0"/>
              <a:t>Population Summation </a:t>
            </a:r>
            <a:r>
              <a:rPr lang="en-US" dirty="0"/>
              <a:t>in </a:t>
            </a:r>
            <a:r>
              <a:rPr lang="en-US" b="1" dirty="0"/>
              <a:t>Analysis</a:t>
            </a:r>
            <a:r>
              <a:rPr lang="en-US" dirty="0"/>
              <a:t> </a:t>
            </a:r>
            <a:r>
              <a:rPr lang="en-US" dirty="0">
                <a:sym typeface="Wingdings" pitchFamily="2" charset="2"/>
              </a:rPr>
              <a:t> </a:t>
            </a:r>
            <a:r>
              <a:rPr lang="en-US" b="1" dirty="0">
                <a:sym typeface="Wingdings" pitchFamily="2" charset="2"/>
              </a:rPr>
              <a:t>Create Calculated Field…</a:t>
            </a:r>
            <a:r>
              <a:rPr lang="en-US" dirty="0">
                <a:sym typeface="Wingdings" pitchFamily="2" charset="2"/>
              </a:rPr>
              <a:t>, input this syntax condition, and then click OK</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55</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6" name="Picture 5">
            <a:extLst>
              <a:ext uri="{FF2B5EF4-FFF2-40B4-BE49-F238E27FC236}">
                <a16:creationId xmlns:a16="http://schemas.microsoft.com/office/drawing/2014/main" id="{CAF87BC8-9FF5-29FA-0101-6CF3ADC062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225" y="3006089"/>
            <a:ext cx="2984493" cy="3715386"/>
          </a:xfrm>
          <a:prstGeom prst="rect">
            <a:avLst/>
          </a:prstGeom>
        </p:spPr>
      </p:pic>
      <p:sp>
        <p:nvSpPr>
          <p:cNvPr id="7" name="Donut 6">
            <a:extLst>
              <a:ext uri="{FF2B5EF4-FFF2-40B4-BE49-F238E27FC236}">
                <a16:creationId xmlns:a16="http://schemas.microsoft.com/office/drawing/2014/main" id="{245BE904-C1F5-0BF5-89FA-7D611032E375}"/>
              </a:ext>
            </a:extLst>
          </p:cNvPr>
          <p:cNvSpPr/>
          <p:nvPr/>
        </p:nvSpPr>
        <p:spPr>
          <a:xfrm>
            <a:off x="1375391" y="6095159"/>
            <a:ext cx="1850081" cy="284051"/>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11" name="Picture 10">
            <a:extLst>
              <a:ext uri="{FF2B5EF4-FFF2-40B4-BE49-F238E27FC236}">
                <a16:creationId xmlns:a16="http://schemas.microsoft.com/office/drawing/2014/main" id="{F2CF0E6B-F465-622A-A78F-2CCE4A08136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4254428" y="3006089"/>
            <a:ext cx="4127910" cy="2608908"/>
          </a:xfrm>
          <a:prstGeom prst="rect">
            <a:avLst/>
          </a:prstGeom>
        </p:spPr>
      </p:pic>
      <p:sp>
        <p:nvSpPr>
          <p:cNvPr id="8" name="Down Arrow 7">
            <a:extLst>
              <a:ext uri="{FF2B5EF4-FFF2-40B4-BE49-F238E27FC236}">
                <a16:creationId xmlns:a16="http://schemas.microsoft.com/office/drawing/2014/main" id="{2F31339E-55EE-8946-E65F-AFCC6B5769BB}"/>
              </a:ext>
            </a:extLst>
          </p:cNvPr>
          <p:cNvSpPr/>
          <p:nvPr/>
        </p:nvSpPr>
        <p:spPr>
          <a:xfrm rot="13860931">
            <a:off x="3562058" y="4032231"/>
            <a:ext cx="554273" cy="2648542"/>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4" name="Donut 13">
            <a:extLst>
              <a:ext uri="{FF2B5EF4-FFF2-40B4-BE49-F238E27FC236}">
                <a16:creationId xmlns:a16="http://schemas.microsoft.com/office/drawing/2014/main" id="{38D61DB8-D8EE-0F7D-D865-E7E749292422}"/>
              </a:ext>
            </a:extLst>
          </p:cNvPr>
          <p:cNvSpPr/>
          <p:nvPr/>
        </p:nvSpPr>
        <p:spPr>
          <a:xfrm>
            <a:off x="7516651" y="4945003"/>
            <a:ext cx="863903" cy="792440"/>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21" name="TextBox 20">
            <a:extLst>
              <a:ext uri="{FF2B5EF4-FFF2-40B4-BE49-F238E27FC236}">
                <a16:creationId xmlns:a16="http://schemas.microsoft.com/office/drawing/2014/main" id="{5922F712-7713-12B5-1173-2145E676D269}"/>
              </a:ext>
            </a:extLst>
          </p:cNvPr>
          <p:cNvSpPr txBox="1"/>
          <p:nvPr/>
        </p:nvSpPr>
        <p:spPr>
          <a:xfrm>
            <a:off x="4227802" y="5743368"/>
            <a:ext cx="4470150" cy="707886"/>
          </a:xfrm>
          <a:prstGeom prst="rect">
            <a:avLst/>
          </a:prstGeom>
          <a:noFill/>
        </p:spPr>
        <p:txBody>
          <a:bodyPr wrap="square" rtlCol="0">
            <a:spAutoFit/>
          </a:bodyPr>
          <a:lstStyle/>
          <a:p>
            <a:r>
              <a:rPr lang="en-US" sz="2000" b="1" dirty="0">
                <a:solidFill>
                  <a:srgbClr val="FF0000"/>
                </a:solidFill>
                <a:sym typeface="Wingdings" pitchFamily="2" charset="2"/>
              </a:rPr>
              <a:t>This syntax is to display summation of population in each continent.</a:t>
            </a:r>
            <a:endParaRPr lang="en-TH" sz="2000" b="1" dirty="0">
              <a:solidFill>
                <a:srgbClr val="FF0000"/>
              </a:solidFill>
            </a:endParaRPr>
          </a:p>
        </p:txBody>
      </p:sp>
      <p:pic>
        <p:nvPicPr>
          <p:cNvPr id="10" name="Picture 9">
            <a:extLst>
              <a:ext uri="{FF2B5EF4-FFF2-40B4-BE49-F238E27FC236}">
                <a16:creationId xmlns:a16="http://schemas.microsoft.com/office/drawing/2014/main" id="{824F27ED-E1AB-2E9B-9418-200571F36E1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70834" y="2693764"/>
            <a:ext cx="2263507" cy="4027711"/>
          </a:xfrm>
          <a:prstGeom prst="rect">
            <a:avLst/>
          </a:prstGeom>
        </p:spPr>
      </p:pic>
      <p:sp>
        <p:nvSpPr>
          <p:cNvPr id="20" name="Down Arrow 19">
            <a:extLst>
              <a:ext uri="{FF2B5EF4-FFF2-40B4-BE49-F238E27FC236}">
                <a16:creationId xmlns:a16="http://schemas.microsoft.com/office/drawing/2014/main" id="{33DA995A-093E-AE7A-AC0F-B76F52695A1F}"/>
              </a:ext>
            </a:extLst>
          </p:cNvPr>
          <p:cNvSpPr/>
          <p:nvPr/>
        </p:nvSpPr>
        <p:spPr>
          <a:xfrm rot="17815664">
            <a:off x="8457257" y="5198397"/>
            <a:ext cx="554273" cy="1152267"/>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156515500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Thirty-four, try to drag drop </a:t>
            </a:r>
            <a:r>
              <a:rPr lang="en-US" b="1" dirty="0"/>
              <a:t>Population Summation</a:t>
            </a:r>
            <a:r>
              <a:rPr lang="en-US" dirty="0"/>
              <a:t> into </a:t>
            </a:r>
            <a:r>
              <a:rPr lang="en-US" b="1" dirty="0"/>
              <a:t>Marks</a:t>
            </a:r>
            <a:r>
              <a:rPr lang="en-US" dirty="0"/>
              <a:t> area and hold </a:t>
            </a:r>
            <a:r>
              <a:rPr lang="en-US" b="1" dirty="0"/>
              <a:t>CTRL</a:t>
            </a:r>
            <a:r>
              <a:rPr lang="en-US" dirty="0"/>
              <a:t> or </a:t>
            </a:r>
            <a:r>
              <a:rPr lang="en-US" b="1" dirty="0"/>
              <a:t>command</a:t>
            </a:r>
            <a:r>
              <a:rPr lang="en-US" dirty="0"/>
              <a:t> key and click to drag drop </a:t>
            </a:r>
            <a:r>
              <a:rPr lang="en-US" b="1" dirty="0"/>
              <a:t>Population Summation </a:t>
            </a:r>
            <a:r>
              <a:rPr lang="en-US" dirty="0"/>
              <a:t>into </a:t>
            </a:r>
            <a:r>
              <a:rPr lang="en-US" b="1" dirty="0"/>
              <a:t>Label</a:t>
            </a:r>
            <a:r>
              <a:rPr lang="en-US" dirty="0"/>
              <a:t>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56</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0" name="Picture 9">
            <a:extLst>
              <a:ext uri="{FF2B5EF4-FFF2-40B4-BE49-F238E27FC236}">
                <a16:creationId xmlns:a16="http://schemas.microsoft.com/office/drawing/2014/main" id="{1800BE73-C0B6-8BAB-9CC1-451D12AAACD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871512" y="3092690"/>
            <a:ext cx="3771909" cy="3628785"/>
          </a:xfrm>
          <a:prstGeom prst="rect">
            <a:avLst/>
          </a:prstGeom>
        </p:spPr>
      </p:pic>
      <p:sp>
        <p:nvSpPr>
          <p:cNvPr id="13" name="Donut 12">
            <a:extLst>
              <a:ext uri="{FF2B5EF4-FFF2-40B4-BE49-F238E27FC236}">
                <a16:creationId xmlns:a16="http://schemas.microsoft.com/office/drawing/2014/main" id="{26E7C403-9797-5329-8037-6E1E00876B32}"/>
              </a:ext>
            </a:extLst>
          </p:cNvPr>
          <p:cNvSpPr/>
          <p:nvPr/>
        </p:nvSpPr>
        <p:spPr>
          <a:xfrm>
            <a:off x="4274872" y="6427632"/>
            <a:ext cx="1409716" cy="287020"/>
          </a:xfrm>
          <a:prstGeom prst="donut">
            <a:avLst>
              <a:gd name="adj" fmla="val 1969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2" name="Down Arrow 11">
            <a:extLst>
              <a:ext uri="{FF2B5EF4-FFF2-40B4-BE49-F238E27FC236}">
                <a16:creationId xmlns:a16="http://schemas.microsoft.com/office/drawing/2014/main" id="{70425557-E885-A142-F67F-66031960175B}"/>
              </a:ext>
            </a:extLst>
          </p:cNvPr>
          <p:cNvSpPr/>
          <p:nvPr/>
        </p:nvSpPr>
        <p:spPr>
          <a:xfrm rot="19387965">
            <a:off x="3693971" y="5039299"/>
            <a:ext cx="554273" cy="1655445"/>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6" name="Donut 15">
            <a:extLst>
              <a:ext uri="{FF2B5EF4-FFF2-40B4-BE49-F238E27FC236}">
                <a16:creationId xmlns:a16="http://schemas.microsoft.com/office/drawing/2014/main" id="{FF53FB61-F590-2F14-8916-AE108FBD3C93}"/>
              </a:ext>
            </a:extLst>
          </p:cNvPr>
          <p:cNvSpPr/>
          <p:nvPr/>
        </p:nvSpPr>
        <p:spPr>
          <a:xfrm>
            <a:off x="5081796" y="4405244"/>
            <a:ext cx="570993" cy="57773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5" name="Down Arrow 14">
            <a:extLst>
              <a:ext uri="{FF2B5EF4-FFF2-40B4-BE49-F238E27FC236}">
                <a16:creationId xmlns:a16="http://schemas.microsoft.com/office/drawing/2014/main" id="{0D69025C-418D-2E8E-5739-5CA7A877FC60}"/>
              </a:ext>
            </a:extLst>
          </p:cNvPr>
          <p:cNvSpPr/>
          <p:nvPr/>
        </p:nvSpPr>
        <p:spPr>
          <a:xfrm rot="11503298">
            <a:off x="4902179" y="4767475"/>
            <a:ext cx="554273" cy="1751097"/>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21" name="Picture 20">
            <a:extLst>
              <a:ext uri="{FF2B5EF4-FFF2-40B4-BE49-F238E27FC236}">
                <a16:creationId xmlns:a16="http://schemas.microsoft.com/office/drawing/2014/main" id="{08471A69-0FEA-212F-BDF3-579A28F5C6E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80610" y="2966959"/>
            <a:ext cx="2107338" cy="3754515"/>
          </a:xfrm>
          <a:prstGeom prst="rect">
            <a:avLst/>
          </a:prstGeom>
        </p:spPr>
      </p:pic>
      <p:sp>
        <p:nvSpPr>
          <p:cNvPr id="17" name="Down Arrow 16">
            <a:extLst>
              <a:ext uri="{FF2B5EF4-FFF2-40B4-BE49-F238E27FC236}">
                <a16:creationId xmlns:a16="http://schemas.microsoft.com/office/drawing/2014/main" id="{988FF068-824D-AB6F-86A9-3C5B259B9943}"/>
              </a:ext>
            </a:extLst>
          </p:cNvPr>
          <p:cNvSpPr/>
          <p:nvPr/>
        </p:nvSpPr>
        <p:spPr>
          <a:xfrm rot="16200000">
            <a:off x="5350356" y="3707797"/>
            <a:ext cx="891540" cy="701733"/>
          </a:xfrm>
          <a:prstGeom prst="downArrow">
            <a:avLst>
              <a:gd name="adj1" fmla="val 30337"/>
              <a:gd name="adj2" fmla="val 57534"/>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114977761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Thirty-five, when you complete from step 34, the result will look like this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57</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7" name="Picture 6">
            <a:extLst>
              <a:ext uri="{FF2B5EF4-FFF2-40B4-BE49-F238E27FC236}">
                <a16:creationId xmlns:a16="http://schemas.microsoft.com/office/drawing/2014/main" id="{5F519253-25D5-4EF2-E872-82485157186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815465" y="2278061"/>
            <a:ext cx="8561070" cy="4443414"/>
          </a:xfrm>
          <a:prstGeom prst="rect">
            <a:avLst/>
          </a:prstGeom>
        </p:spPr>
      </p:pic>
    </p:spTree>
    <p:extLst>
      <p:ext uri="{BB962C8B-B14F-4D97-AF65-F5344CB8AC3E}">
        <p14:creationId xmlns:p14="http://schemas.microsoft.com/office/powerpoint/2010/main" val="101446272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Thirty-six, try to create new dashboard and then change name into </a:t>
            </a:r>
            <a:r>
              <a:rPr lang="en-US" b="1" dirty="0"/>
              <a:t>World DataViz</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58</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0" name="Picture 9">
            <a:extLst>
              <a:ext uri="{FF2B5EF4-FFF2-40B4-BE49-F238E27FC236}">
                <a16:creationId xmlns:a16="http://schemas.microsoft.com/office/drawing/2014/main" id="{DFA94207-206D-C886-CEDB-E557F963CE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5020" y="2651760"/>
            <a:ext cx="8263890" cy="4069715"/>
          </a:xfrm>
          <a:prstGeom prst="rect">
            <a:avLst/>
          </a:prstGeom>
        </p:spPr>
      </p:pic>
    </p:spTree>
    <p:extLst>
      <p:ext uri="{BB962C8B-B14F-4D97-AF65-F5344CB8AC3E}">
        <p14:creationId xmlns:p14="http://schemas.microsoft.com/office/powerpoint/2010/main" val="907993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Why Data Visualization?</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13486" y="1627913"/>
            <a:ext cx="10515600" cy="4351338"/>
          </a:xfrm>
        </p:spPr>
        <p:txBody>
          <a:bodyPr>
            <a:normAutofit/>
          </a:bodyPr>
          <a:lstStyle/>
          <a:p>
            <a:r>
              <a:rPr lang="en-US" sz="3200" dirty="0"/>
              <a:t>Visual discovery and Every </a:t>
            </a:r>
            <a:r>
              <a:rPr lang="en-US" sz="3200" dirty="0" err="1"/>
              <a:t>dataviz</a:t>
            </a:r>
            <a:endParaRPr lang="en-US" sz="3200" dirty="0"/>
          </a:p>
          <a:p>
            <a:pPr lvl="1"/>
            <a:r>
              <a:rPr lang="en-US" sz="2800" dirty="0"/>
              <a:t>While visual discovery helps data analysts, data scientists, and other data professionals identify patterns and trends within a dataset, every day </a:t>
            </a:r>
            <a:r>
              <a:rPr lang="en-US" sz="2800" dirty="0" err="1"/>
              <a:t>dataviz</a:t>
            </a:r>
            <a:r>
              <a:rPr lang="en-US" sz="2800" dirty="0"/>
              <a:t> supports the subsequent storytelling after a new insight has been found</a:t>
            </a:r>
          </a:p>
          <a:p>
            <a:pPr lvl="1"/>
            <a:r>
              <a:rPr lang="en-US" sz="2800" dirty="0"/>
              <a:t>Data visualization is a critical step in the data science process, helping teams and individuals convey data more effectively to colleagues and decision makers</a:t>
            </a:r>
          </a:p>
          <a:p>
            <a:pPr lvl="1"/>
            <a:r>
              <a:rPr lang="en-US" sz="2800" dirty="0"/>
              <a:t>However, it’s important to remember that it is a skillset that can and should extend beyond your core analytics team</a:t>
            </a:r>
          </a:p>
          <a:p>
            <a:pPr lvl="1"/>
            <a:endParaRPr lang="en-US" sz="2800" dirty="0"/>
          </a:p>
          <a:p>
            <a:endParaRPr lang="en-US" sz="3200"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5</a:t>
            </a:fld>
            <a:endParaRPr lang="en-US"/>
          </a:p>
        </p:txBody>
      </p:sp>
      <p:pic>
        <p:nvPicPr>
          <p:cNvPr id="9" name="Picture 8" descr="Business Growth Chart PNG Transparent Images | PNG All">
            <a:extLst>
              <a:ext uri="{FF2B5EF4-FFF2-40B4-BE49-F238E27FC236}">
                <a16:creationId xmlns:a16="http://schemas.microsoft.com/office/drawing/2014/main" id="{5B87D2CA-F5DE-B057-DEF4-9FB94A97D0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76958" y="-46582"/>
            <a:ext cx="2115042" cy="1850662"/>
          </a:xfrm>
          <a:prstGeom prst="rect">
            <a:avLst/>
          </a:prstGeom>
        </p:spPr>
      </p:pic>
    </p:spTree>
    <p:extLst>
      <p:ext uri="{BB962C8B-B14F-4D97-AF65-F5344CB8AC3E}">
        <p14:creationId xmlns:p14="http://schemas.microsoft.com/office/powerpoint/2010/main" val="34721476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Thirty-seven, try to change size to </a:t>
            </a:r>
            <a:r>
              <a:rPr lang="en-US" b="1" dirty="0"/>
              <a:t>Automatic </a:t>
            </a:r>
            <a:r>
              <a:rPr lang="en-US" dirty="0"/>
              <a:t>and drag drop and adjust whole </a:t>
            </a:r>
            <a:r>
              <a:rPr lang="en-US" b="1" dirty="0"/>
              <a:t>Sheets</a:t>
            </a:r>
            <a:r>
              <a:rPr lang="en-US" dirty="0"/>
              <a:t> into your favorite style</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59</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0" name="Picture 9">
            <a:extLst>
              <a:ext uri="{FF2B5EF4-FFF2-40B4-BE49-F238E27FC236}">
                <a16:creationId xmlns:a16="http://schemas.microsoft.com/office/drawing/2014/main" id="{DFA94207-206D-C886-CEDB-E557F963CEA3}"/>
              </a:ext>
            </a:extLst>
          </p:cNvPr>
          <p:cNvPicPr>
            <a:picLocks noChangeAspect="1"/>
          </p:cNvPicPr>
          <p:nvPr/>
        </p:nvPicPr>
        <p:blipFill rotWithShape="1">
          <a:blip r:embed="rId4">
            <a:extLst>
              <a:ext uri="{28A0092B-C50C-407E-A947-70E740481C1C}">
                <a14:useLocalDpi xmlns:a14="http://schemas.microsoft.com/office/drawing/2010/main" val="0"/>
              </a:ext>
            </a:extLst>
          </a:blip>
          <a:srcRect r="76441" b="50008"/>
          <a:stretch/>
        </p:blipFill>
        <p:spPr>
          <a:xfrm>
            <a:off x="2449830" y="2972955"/>
            <a:ext cx="2854994" cy="2983497"/>
          </a:xfrm>
          <a:prstGeom prst="rect">
            <a:avLst/>
          </a:prstGeom>
        </p:spPr>
      </p:pic>
      <p:sp>
        <p:nvSpPr>
          <p:cNvPr id="6" name="Donut 5">
            <a:extLst>
              <a:ext uri="{FF2B5EF4-FFF2-40B4-BE49-F238E27FC236}">
                <a16:creationId xmlns:a16="http://schemas.microsoft.com/office/drawing/2014/main" id="{E4B01E1E-490E-2148-59F6-41939D88D509}"/>
              </a:ext>
            </a:extLst>
          </p:cNvPr>
          <p:cNvSpPr/>
          <p:nvPr/>
        </p:nvSpPr>
        <p:spPr>
          <a:xfrm>
            <a:off x="2343150" y="3886968"/>
            <a:ext cx="3074670" cy="663595"/>
          </a:xfrm>
          <a:prstGeom prst="donut">
            <a:avLst>
              <a:gd name="adj" fmla="val 11760"/>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1" name="Donut 10">
            <a:extLst>
              <a:ext uri="{FF2B5EF4-FFF2-40B4-BE49-F238E27FC236}">
                <a16:creationId xmlns:a16="http://schemas.microsoft.com/office/drawing/2014/main" id="{EFEFC9C6-70C2-58C7-58C6-249695FE1195}"/>
              </a:ext>
            </a:extLst>
          </p:cNvPr>
          <p:cNvSpPr/>
          <p:nvPr/>
        </p:nvSpPr>
        <p:spPr>
          <a:xfrm>
            <a:off x="2218726" y="4451994"/>
            <a:ext cx="2864046" cy="1504458"/>
          </a:xfrm>
          <a:prstGeom prst="donut">
            <a:avLst>
              <a:gd name="adj" fmla="val 6006"/>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15" name="Picture 14">
            <a:extLst>
              <a:ext uri="{FF2B5EF4-FFF2-40B4-BE49-F238E27FC236}">
                <a16:creationId xmlns:a16="http://schemas.microsoft.com/office/drawing/2014/main" id="{02C68FFA-1D81-655C-1E6A-20A237E3B1A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6411" y="2909615"/>
            <a:ext cx="2667000" cy="3187700"/>
          </a:xfrm>
          <a:prstGeom prst="rect">
            <a:avLst/>
          </a:prstGeom>
        </p:spPr>
      </p:pic>
      <p:sp>
        <p:nvSpPr>
          <p:cNvPr id="7" name="Down Arrow 6">
            <a:extLst>
              <a:ext uri="{FF2B5EF4-FFF2-40B4-BE49-F238E27FC236}">
                <a16:creationId xmlns:a16="http://schemas.microsoft.com/office/drawing/2014/main" id="{B3BE7788-5975-FB6C-FB5A-910D7CDE0FFD}"/>
              </a:ext>
            </a:extLst>
          </p:cNvPr>
          <p:cNvSpPr/>
          <p:nvPr/>
        </p:nvSpPr>
        <p:spPr>
          <a:xfrm rot="14560051">
            <a:off x="5134368" y="3050954"/>
            <a:ext cx="554273" cy="1427138"/>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6" name="Rectangle 15">
            <a:extLst>
              <a:ext uri="{FF2B5EF4-FFF2-40B4-BE49-F238E27FC236}">
                <a16:creationId xmlns:a16="http://schemas.microsoft.com/office/drawing/2014/main" id="{02E9F921-A225-B736-F7EE-B22534E20DF8}"/>
              </a:ext>
            </a:extLst>
          </p:cNvPr>
          <p:cNvSpPr/>
          <p:nvPr/>
        </p:nvSpPr>
        <p:spPr>
          <a:xfrm>
            <a:off x="5899447" y="4222778"/>
            <a:ext cx="1983299" cy="1554480"/>
          </a:xfrm>
          <a:prstGeom prst="rect">
            <a:avLst/>
          </a:prstGeom>
          <a:no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3" name="Down Arrow 12">
            <a:extLst>
              <a:ext uri="{FF2B5EF4-FFF2-40B4-BE49-F238E27FC236}">
                <a16:creationId xmlns:a16="http://schemas.microsoft.com/office/drawing/2014/main" id="{A98D11F2-8A32-55CB-FD68-15EA11D68A3A}"/>
              </a:ext>
            </a:extLst>
          </p:cNvPr>
          <p:cNvSpPr/>
          <p:nvPr/>
        </p:nvSpPr>
        <p:spPr>
          <a:xfrm rot="16200000">
            <a:off x="5258420" y="4662652"/>
            <a:ext cx="554273" cy="1101162"/>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7" name="TextBox 16">
            <a:extLst>
              <a:ext uri="{FF2B5EF4-FFF2-40B4-BE49-F238E27FC236}">
                <a16:creationId xmlns:a16="http://schemas.microsoft.com/office/drawing/2014/main" id="{50767515-1305-EC38-5472-4CFAD3DE7732}"/>
              </a:ext>
            </a:extLst>
          </p:cNvPr>
          <p:cNvSpPr txBox="1"/>
          <p:nvPr/>
        </p:nvSpPr>
        <p:spPr>
          <a:xfrm>
            <a:off x="5752080" y="5793144"/>
            <a:ext cx="4470150" cy="707886"/>
          </a:xfrm>
          <a:prstGeom prst="rect">
            <a:avLst/>
          </a:prstGeom>
          <a:noFill/>
        </p:spPr>
        <p:txBody>
          <a:bodyPr wrap="square" rtlCol="0">
            <a:spAutoFit/>
          </a:bodyPr>
          <a:lstStyle/>
          <a:p>
            <a:r>
              <a:rPr lang="en-US" sz="2000" b="1" dirty="0">
                <a:solidFill>
                  <a:srgbClr val="FF0000"/>
                </a:solidFill>
                <a:sym typeface="Wingdings" pitchFamily="2" charset="2"/>
              </a:rPr>
              <a:t>When you drag drop sheets into dashboard, the status displays like this</a:t>
            </a:r>
            <a:endParaRPr lang="en-TH" sz="2000" b="1" dirty="0">
              <a:solidFill>
                <a:srgbClr val="FF0000"/>
              </a:solidFill>
            </a:endParaRPr>
          </a:p>
        </p:txBody>
      </p:sp>
    </p:spTree>
    <p:extLst>
      <p:ext uri="{BB962C8B-B14F-4D97-AF65-F5344CB8AC3E}">
        <p14:creationId xmlns:p14="http://schemas.microsoft.com/office/powerpoint/2010/main" val="308806038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Thirty-eight, when you complete from step 37, the result will look like this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60</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9" name="Picture 8">
            <a:extLst>
              <a:ext uri="{FF2B5EF4-FFF2-40B4-BE49-F238E27FC236}">
                <a16:creationId xmlns:a16="http://schemas.microsoft.com/office/drawing/2014/main" id="{8C516B95-1292-0869-88C8-25B903C9825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794510" y="2251710"/>
            <a:ext cx="9132570" cy="4469765"/>
          </a:xfrm>
          <a:prstGeom prst="rect">
            <a:avLst/>
          </a:prstGeom>
        </p:spPr>
      </p:pic>
    </p:spTree>
    <p:extLst>
      <p:ext uri="{BB962C8B-B14F-4D97-AF65-F5344CB8AC3E}">
        <p14:creationId xmlns:p14="http://schemas.microsoft.com/office/powerpoint/2010/main" val="364760548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1014710" cy="4351338"/>
          </a:xfrm>
        </p:spPr>
        <p:txBody>
          <a:bodyPr>
            <a:normAutofit/>
          </a:bodyPr>
          <a:lstStyle/>
          <a:p>
            <a:r>
              <a:rPr lang="en-US" dirty="0"/>
              <a:t>Thirty-nine, congratulations! You can click       icon to display Presentation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61</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9" name="Picture 8">
            <a:extLst>
              <a:ext uri="{FF2B5EF4-FFF2-40B4-BE49-F238E27FC236}">
                <a16:creationId xmlns:a16="http://schemas.microsoft.com/office/drawing/2014/main" id="{8C516B95-1292-0869-88C8-25B903C9825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405890" y="2251710"/>
            <a:ext cx="9212580" cy="4469765"/>
          </a:xfrm>
          <a:prstGeom prst="rect">
            <a:avLst/>
          </a:prstGeom>
        </p:spPr>
      </p:pic>
      <p:pic>
        <p:nvPicPr>
          <p:cNvPr id="7" name="Picture 6">
            <a:extLst>
              <a:ext uri="{FF2B5EF4-FFF2-40B4-BE49-F238E27FC236}">
                <a16:creationId xmlns:a16="http://schemas.microsoft.com/office/drawing/2014/main" id="{09FF5ED7-3C73-01F6-0902-84049946FDF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28840" y="1847533"/>
            <a:ext cx="431800" cy="368300"/>
          </a:xfrm>
          <a:prstGeom prst="rect">
            <a:avLst/>
          </a:prstGeom>
        </p:spPr>
      </p:pic>
      <p:sp>
        <p:nvSpPr>
          <p:cNvPr id="8" name="TextBox 7">
            <a:extLst>
              <a:ext uri="{FF2B5EF4-FFF2-40B4-BE49-F238E27FC236}">
                <a16:creationId xmlns:a16="http://schemas.microsoft.com/office/drawing/2014/main" id="{A4F29383-E97A-339E-0438-98827680E6A1}"/>
              </a:ext>
            </a:extLst>
          </p:cNvPr>
          <p:cNvSpPr txBox="1"/>
          <p:nvPr/>
        </p:nvSpPr>
        <p:spPr>
          <a:xfrm>
            <a:off x="5912100" y="5932975"/>
            <a:ext cx="2858520" cy="707886"/>
          </a:xfrm>
          <a:prstGeom prst="rect">
            <a:avLst/>
          </a:prstGeom>
          <a:noFill/>
        </p:spPr>
        <p:txBody>
          <a:bodyPr wrap="square" rtlCol="0">
            <a:spAutoFit/>
          </a:bodyPr>
          <a:lstStyle/>
          <a:p>
            <a:r>
              <a:rPr lang="en-US" sz="2000" b="1" dirty="0">
                <a:solidFill>
                  <a:srgbClr val="FF0000"/>
                </a:solidFill>
                <a:sym typeface="Wingdings" pitchFamily="2" charset="2"/>
              </a:rPr>
              <a:t>Press ESC key to exit Presentation Mode</a:t>
            </a:r>
            <a:endParaRPr lang="en-TH" sz="2000" b="1" dirty="0">
              <a:solidFill>
                <a:srgbClr val="FF0000"/>
              </a:solidFill>
            </a:endParaRPr>
          </a:p>
        </p:txBody>
      </p:sp>
    </p:spTree>
    <p:extLst>
      <p:ext uri="{BB962C8B-B14F-4D97-AF65-F5344CB8AC3E}">
        <p14:creationId xmlns:p14="http://schemas.microsoft.com/office/powerpoint/2010/main" val="243253962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Forty, try to click chart in some countries in ASEAN like Thailand. The result will focus only country with information you select </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62</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8" name="Picture 7">
            <a:extLst>
              <a:ext uri="{FF2B5EF4-FFF2-40B4-BE49-F238E27FC236}">
                <a16:creationId xmlns:a16="http://schemas.microsoft.com/office/drawing/2014/main" id="{DAB274D8-2452-B732-2BF2-398C08A1EF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5860" y="2673911"/>
            <a:ext cx="7566660" cy="4047564"/>
          </a:xfrm>
          <a:prstGeom prst="rect">
            <a:avLst/>
          </a:prstGeom>
        </p:spPr>
      </p:pic>
      <p:sp>
        <p:nvSpPr>
          <p:cNvPr id="10" name="TextBox 9">
            <a:extLst>
              <a:ext uri="{FF2B5EF4-FFF2-40B4-BE49-F238E27FC236}">
                <a16:creationId xmlns:a16="http://schemas.microsoft.com/office/drawing/2014/main" id="{6CFA6324-780F-DFCC-2C33-0EDDE266F01D}"/>
              </a:ext>
            </a:extLst>
          </p:cNvPr>
          <p:cNvSpPr txBox="1"/>
          <p:nvPr/>
        </p:nvSpPr>
        <p:spPr>
          <a:xfrm>
            <a:off x="9060180" y="3574308"/>
            <a:ext cx="2667000" cy="2246769"/>
          </a:xfrm>
          <a:prstGeom prst="rect">
            <a:avLst/>
          </a:prstGeom>
          <a:noFill/>
        </p:spPr>
        <p:txBody>
          <a:bodyPr wrap="square" rtlCol="0">
            <a:spAutoFit/>
          </a:bodyPr>
          <a:lstStyle/>
          <a:p>
            <a:r>
              <a:rPr lang="en-US" sz="2800" b="1" dirty="0">
                <a:solidFill>
                  <a:srgbClr val="FF0000"/>
                </a:solidFill>
                <a:sym typeface="Wingdings" pitchFamily="2" charset="2"/>
              </a:rPr>
              <a:t>Try to move or click your mouse cursor to other areas and see the result!</a:t>
            </a:r>
            <a:endParaRPr lang="en-TH" sz="2800" b="1" dirty="0">
              <a:solidFill>
                <a:srgbClr val="FF0000"/>
              </a:solidFill>
            </a:endParaRPr>
          </a:p>
        </p:txBody>
      </p:sp>
    </p:spTree>
    <p:extLst>
      <p:ext uri="{BB962C8B-B14F-4D97-AF65-F5344CB8AC3E}">
        <p14:creationId xmlns:p14="http://schemas.microsoft.com/office/powerpoint/2010/main" val="264710879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Forty-one, do not forget to save file by click </a:t>
            </a:r>
            <a:r>
              <a:rPr lang="en-US" b="1" dirty="0"/>
              <a:t>File</a:t>
            </a:r>
            <a:r>
              <a:rPr lang="en-US" dirty="0"/>
              <a:t> </a:t>
            </a:r>
            <a:r>
              <a:rPr lang="en-US" dirty="0">
                <a:sym typeface="Wingdings" pitchFamily="2" charset="2"/>
              </a:rPr>
              <a:t> </a:t>
            </a:r>
            <a:r>
              <a:rPr lang="en-US" b="1" dirty="0">
                <a:sym typeface="Wingdings" pitchFamily="2" charset="2"/>
              </a:rPr>
              <a:t>Save to Tableau Public</a:t>
            </a:r>
            <a:r>
              <a:rPr lang="en-US" dirty="0">
                <a:sym typeface="Wingdings" pitchFamily="2" charset="2"/>
              </a:rPr>
              <a:t>. This will let you save into </a:t>
            </a:r>
            <a:r>
              <a:rPr lang="en-US" b="1" dirty="0">
                <a:sym typeface="Wingdings" pitchFamily="2" charset="2"/>
              </a:rPr>
              <a:t>Tableau Public Cloud </a:t>
            </a:r>
            <a:r>
              <a:rPr lang="en-US" dirty="0">
                <a:sym typeface="Wingdings" pitchFamily="2" charset="2"/>
              </a:rPr>
              <a:t>directly</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63</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sp>
        <p:nvSpPr>
          <p:cNvPr id="10" name="TextBox 9">
            <a:extLst>
              <a:ext uri="{FF2B5EF4-FFF2-40B4-BE49-F238E27FC236}">
                <a16:creationId xmlns:a16="http://schemas.microsoft.com/office/drawing/2014/main" id="{6CFA6324-780F-DFCC-2C33-0EDDE266F01D}"/>
              </a:ext>
            </a:extLst>
          </p:cNvPr>
          <p:cNvSpPr txBox="1"/>
          <p:nvPr/>
        </p:nvSpPr>
        <p:spPr>
          <a:xfrm>
            <a:off x="9295316" y="4105811"/>
            <a:ext cx="2667000" cy="2308324"/>
          </a:xfrm>
          <a:prstGeom prst="rect">
            <a:avLst/>
          </a:prstGeom>
          <a:noFill/>
        </p:spPr>
        <p:txBody>
          <a:bodyPr wrap="square" rtlCol="0">
            <a:spAutoFit/>
          </a:bodyPr>
          <a:lstStyle/>
          <a:p>
            <a:r>
              <a:rPr lang="en-US" sz="2400" b="1" dirty="0">
                <a:solidFill>
                  <a:srgbClr val="FF0000"/>
                </a:solidFill>
                <a:sym typeface="Wingdings" pitchFamily="2" charset="2"/>
              </a:rPr>
              <a:t>Disadvantage:</a:t>
            </a:r>
          </a:p>
          <a:p>
            <a:r>
              <a:rPr lang="en-US" sz="2400" b="1" dirty="0">
                <a:solidFill>
                  <a:srgbClr val="FF0000"/>
                </a:solidFill>
                <a:sym typeface="Wingdings" pitchFamily="2" charset="2"/>
              </a:rPr>
              <a:t>It shows your data visualization file in the public, and anyone can see and use it! </a:t>
            </a:r>
            <a:endParaRPr lang="en-TH" sz="2400" b="1" dirty="0">
              <a:solidFill>
                <a:srgbClr val="FF0000"/>
              </a:solidFill>
            </a:endParaRPr>
          </a:p>
        </p:txBody>
      </p:sp>
      <p:pic>
        <p:nvPicPr>
          <p:cNvPr id="7" name="Picture 6">
            <a:extLst>
              <a:ext uri="{FF2B5EF4-FFF2-40B4-BE49-F238E27FC236}">
                <a16:creationId xmlns:a16="http://schemas.microsoft.com/office/drawing/2014/main" id="{EF0B09FD-639D-D434-6F79-856D0FBB84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5061" y="2663190"/>
            <a:ext cx="2851466" cy="4058285"/>
          </a:xfrm>
          <a:prstGeom prst="rect">
            <a:avLst/>
          </a:prstGeom>
        </p:spPr>
      </p:pic>
      <p:pic>
        <p:nvPicPr>
          <p:cNvPr id="12" name="Picture 11">
            <a:extLst>
              <a:ext uri="{FF2B5EF4-FFF2-40B4-BE49-F238E27FC236}">
                <a16:creationId xmlns:a16="http://schemas.microsoft.com/office/drawing/2014/main" id="{8FC099C1-FE5E-8821-C06D-09E96188F9D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04190" y="2663190"/>
            <a:ext cx="3497319" cy="1007702"/>
          </a:xfrm>
          <a:prstGeom prst="rect">
            <a:avLst/>
          </a:prstGeom>
        </p:spPr>
      </p:pic>
      <p:pic>
        <p:nvPicPr>
          <p:cNvPr id="14" name="Picture 13">
            <a:extLst>
              <a:ext uri="{FF2B5EF4-FFF2-40B4-BE49-F238E27FC236}">
                <a16:creationId xmlns:a16="http://schemas.microsoft.com/office/drawing/2014/main" id="{BC09E333-306F-A21C-95A2-9089A9CF065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97580" y="3771900"/>
            <a:ext cx="5606159" cy="2949575"/>
          </a:xfrm>
          <a:prstGeom prst="rect">
            <a:avLst/>
          </a:prstGeom>
        </p:spPr>
      </p:pic>
      <p:sp>
        <p:nvSpPr>
          <p:cNvPr id="9" name="Down Arrow 8">
            <a:extLst>
              <a:ext uri="{FF2B5EF4-FFF2-40B4-BE49-F238E27FC236}">
                <a16:creationId xmlns:a16="http://schemas.microsoft.com/office/drawing/2014/main" id="{0F54B0DF-32D6-3421-ACA8-591B4363F949}"/>
              </a:ext>
            </a:extLst>
          </p:cNvPr>
          <p:cNvSpPr/>
          <p:nvPr/>
        </p:nvSpPr>
        <p:spPr>
          <a:xfrm rot="13588510">
            <a:off x="2840700" y="3204405"/>
            <a:ext cx="554273" cy="1050851"/>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5" name="Down Arrow 14">
            <a:extLst>
              <a:ext uri="{FF2B5EF4-FFF2-40B4-BE49-F238E27FC236}">
                <a16:creationId xmlns:a16="http://schemas.microsoft.com/office/drawing/2014/main" id="{C29BA4B7-D49F-070F-FE54-4C3BF2452ED4}"/>
              </a:ext>
            </a:extLst>
          </p:cNvPr>
          <p:cNvSpPr/>
          <p:nvPr/>
        </p:nvSpPr>
        <p:spPr>
          <a:xfrm rot="21030529">
            <a:off x="5458880" y="3267912"/>
            <a:ext cx="554273" cy="1050851"/>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6" name="TextBox 15">
            <a:extLst>
              <a:ext uri="{FF2B5EF4-FFF2-40B4-BE49-F238E27FC236}">
                <a16:creationId xmlns:a16="http://schemas.microsoft.com/office/drawing/2014/main" id="{194F85DD-4CE0-D75E-F66C-765BBF188A1E}"/>
              </a:ext>
            </a:extLst>
          </p:cNvPr>
          <p:cNvSpPr txBox="1"/>
          <p:nvPr/>
        </p:nvSpPr>
        <p:spPr>
          <a:xfrm>
            <a:off x="6909172" y="2837140"/>
            <a:ext cx="4235078" cy="923330"/>
          </a:xfrm>
          <a:prstGeom prst="rect">
            <a:avLst/>
          </a:prstGeom>
          <a:noFill/>
        </p:spPr>
        <p:txBody>
          <a:bodyPr wrap="square" rtlCol="0">
            <a:spAutoFit/>
          </a:bodyPr>
          <a:lstStyle/>
          <a:p>
            <a:r>
              <a:rPr lang="en-US" b="1" dirty="0">
                <a:solidFill>
                  <a:srgbClr val="FF0000"/>
                </a:solidFill>
                <a:sym typeface="Wingdings" pitchFamily="2" charset="2"/>
              </a:rPr>
              <a:t>When the save file is completed, it opens your cloud save location file automatically in your web browser. </a:t>
            </a:r>
            <a:endParaRPr lang="en-TH" b="1" dirty="0">
              <a:solidFill>
                <a:srgbClr val="FF0000"/>
              </a:solidFill>
            </a:endParaRPr>
          </a:p>
        </p:txBody>
      </p:sp>
    </p:spTree>
    <p:extLst>
      <p:ext uri="{BB962C8B-B14F-4D97-AF65-F5344CB8AC3E}">
        <p14:creationId xmlns:p14="http://schemas.microsoft.com/office/powerpoint/2010/main" val="388601380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Forty-two, from the </a:t>
            </a:r>
            <a:r>
              <a:rPr lang="en-US" b="1" dirty="0"/>
              <a:t>Tableau Public Cloud </a:t>
            </a:r>
            <a:r>
              <a:rPr lang="en-US" dirty="0"/>
              <a:t>in web browser, let’s try to  download the file and choose file type into your device</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64</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8" name="Picture 7">
            <a:extLst>
              <a:ext uri="{FF2B5EF4-FFF2-40B4-BE49-F238E27FC236}">
                <a16:creationId xmlns:a16="http://schemas.microsoft.com/office/drawing/2014/main" id="{308D243D-744D-9A5C-0895-F05CD49EBA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2870200"/>
            <a:ext cx="3665220" cy="1221740"/>
          </a:xfrm>
          <a:prstGeom prst="rect">
            <a:avLst/>
          </a:prstGeom>
        </p:spPr>
      </p:pic>
      <p:sp>
        <p:nvSpPr>
          <p:cNvPr id="11" name="Donut 10">
            <a:extLst>
              <a:ext uri="{FF2B5EF4-FFF2-40B4-BE49-F238E27FC236}">
                <a16:creationId xmlns:a16="http://schemas.microsoft.com/office/drawing/2014/main" id="{E4125C27-2E86-0FF1-B0B9-875631CF2B7A}"/>
              </a:ext>
            </a:extLst>
          </p:cNvPr>
          <p:cNvSpPr/>
          <p:nvPr/>
        </p:nvSpPr>
        <p:spPr>
          <a:xfrm>
            <a:off x="2572674" y="2788395"/>
            <a:ext cx="775934" cy="681245"/>
          </a:xfrm>
          <a:prstGeom prst="donut">
            <a:avLst>
              <a:gd name="adj" fmla="val 8646"/>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18" name="Picture 17">
            <a:extLst>
              <a:ext uri="{FF2B5EF4-FFF2-40B4-BE49-F238E27FC236}">
                <a16:creationId xmlns:a16="http://schemas.microsoft.com/office/drawing/2014/main" id="{EB0F7C2C-7334-9765-AAA9-097ED40D5B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09376" y="3501942"/>
            <a:ext cx="2606962" cy="2990933"/>
          </a:xfrm>
          <a:prstGeom prst="rect">
            <a:avLst/>
          </a:prstGeom>
        </p:spPr>
      </p:pic>
      <p:sp>
        <p:nvSpPr>
          <p:cNvPr id="20" name="Donut 19">
            <a:extLst>
              <a:ext uri="{FF2B5EF4-FFF2-40B4-BE49-F238E27FC236}">
                <a16:creationId xmlns:a16="http://schemas.microsoft.com/office/drawing/2014/main" id="{8BAF5902-BBE4-70DB-C350-334E3DE545E0}"/>
              </a:ext>
            </a:extLst>
          </p:cNvPr>
          <p:cNvSpPr/>
          <p:nvPr/>
        </p:nvSpPr>
        <p:spPr>
          <a:xfrm>
            <a:off x="3690776" y="5780747"/>
            <a:ext cx="2405224" cy="383725"/>
          </a:xfrm>
          <a:prstGeom prst="donut">
            <a:avLst>
              <a:gd name="adj" fmla="val 17232"/>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3" name="Down Arrow 12">
            <a:extLst>
              <a:ext uri="{FF2B5EF4-FFF2-40B4-BE49-F238E27FC236}">
                <a16:creationId xmlns:a16="http://schemas.microsoft.com/office/drawing/2014/main" id="{6C82ABC6-0C49-C551-67DB-5FA2FC89613A}"/>
              </a:ext>
            </a:extLst>
          </p:cNvPr>
          <p:cNvSpPr/>
          <p:nvPr/>
        </p:nvSpPr>
        <p:spPr>
          <a:xfrm rot="20209156">
            <a:off x="3342323" y="3264991"/>
            <a:ext cx="554273" cy="2823837"/>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22" name="Picture 21">
            <a:extLst>
              <a:ext uri="{FF2B5EF4-FFF2-40B4-BE49-F238E27FC236}">
                <a16:creationId xmlns:a16="http://schemas.microsoft.com/office/drawing/2014/main" id="{9449EC85-3058-99DC-1833-3AFE9A7B14B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63890" y="2686050"/>
            <a:ext cx="2606962" cy="1758830"/>
          </a:xfrm>
          <a:prstGeom prst="rect">
            <a:avLst/>
          </a:prstGeom>
        </p:spPr>
      </p:pic>
      <p:sp>
        <p:nvSpPr>
          <p:cNvPr id="19" name="Down Arrow 18">
            <a:extLst>
              <a:ext uri="{FF2B5EF4-FFF2-40B4-BE49-F238E27FC236}">
                <a16:creationId xmlns:a16="http://schemas.microsoft.com/office/drawing/2014/main" id="{9A1CFE6C-4142-D4C7-0B1D-7FA6902D9087}"/>
              </a:ext>
            </a:extLst>
          </p:cNvPr>
          <p:cNvSpPr/>
          <p:nvPr/>
        </p:nvSpPr>
        <p:spPr>
          <a:xfrm rot="12326936">
            <a:off x="5747617" y="3848400"/>
            <a:ext cx="554273" cy="2190489"/>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23" name="Donut 22">
            <a:extLst>
              <a:ext uri="{FF2B5EF4-FFF2-40B4-BE49-F238E27FC236}">
                <a16:creationId xmlns:a16="http://schemas.microsoft.com/office/drawing/2014/main" id="{5F8DB023-FEEB-3AF1-7EA2-BA1B5F385D84}"/>
              </a:ext>
            </a:extLst>
          </p:cNvPr>
          <p:cNvSpPr/>
          <p:nvPr/>
        </p:nvSpPr>
        <p:spPr>
          <a:xfrm>
            <a:off x="7043968" y="4014477"/>
            <a:ext cx="1004238" cy="454674"/>
          </a:xfrm>
          <a:prstGeom prst="donut">
            <a:avLst>
              <a:gd name="adj" fmla="val 8646"/>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24" name="Down Arrow 23">
            <a:extLst>
              <a:ext uri="{FF2B5EF4-FFF2-40B4-BE49-F238E27FC236}">
                <a16:creationId xmlns:a16="http://schemas.microsoft.com/office/drawing/2014/main" id="{2E3BF483-DE42-349B-E8F1-D5E632DA1320}"/>
              </a:ext>
            </a:extLst>
          </p:cNvPr>
          <p:cNvSpPr/>
          <p:nvPr/>
        </p:nvSpPr>
        <p:spPr>
          <a:xfrm rot="20209156">
            <a:off x="8431518" y="4345379"/>
            <a:ext cx="554273" cy="1017541"/>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pic>
        <p:nvPicPr>
          <p:cNvPr id="26" name="Picture 25">
            <a:extLst>
              <a:ext uri="{FF2B5EF4-FFF2-40B4-BE49-F238E27FC236}">
                <a16:creationId xmlns:a16="http://schemas.microsoft.com/office/drawing/2014/main" id="{AFA97979-ACF8-43F3-2216-406BB8B572B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67958" y="3133677"/>
            <a:ext cx="3824709" cy="3086463"/>
          </a:xfrm>
          <a:prstGeom prst="rect">
            <a:avLst/>
          </a:prstGeom>
        </p:spPr>
      </p:pic>
      <p:sp>
        <p:nvSpPr>
          <p:cNvPr id="27" name="Down Arrow 26">
            <a:extLst>
              <a:ext uri="{FF2B5EF4-FFF2-40B4-BE49-F238E27FC236}">
                <a16:creationId xmlns:a16="http://schemas.microsoft.com/office/drawing/2014/main" id="{14EE2B7F-CC70-F3F2-F691-484A61B38388}"/>
              </a:ext>
            </a:extLst>
          </p:cNvPr>
          <p:cNvSpPr/>
          <p:nvPr/>
        </p:nvSpPr>
        <p:spPr>
          <a:xfrm rot="14265613">
            <a:off x="7771070" y="3729553"/>
            <a:ext cx="554273" cy="569849"/>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Tree>
    <p:extLst>
      <p:ext uri="{BB962C8B-B14F-4D97-AF65-F5344CB8AC3E}">
        <p14:creationId xmlns:p14="http://schemas.microsoft.com/office/powerpoint/2010/main" val="327697474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Forty-three, from the </a:t>
            </a:r>
            <a:r>
              <a:rPr lang="en-US" b="1" dirty="0"/>
              <a:t>Tableau Public Cloud </a:t>
            </a:r>
            <a:r>
              <a:rPr lang="en-US" dirty="0"/>
              <a:t>in web browser, let’s try to  share the file and copy link to paste into any collaboration software or social media or generate QR code to display in Smartphone</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65</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8" name="Picture 7">
            <a:extLst>
              <a:ext uri="{FF2B5EF4-FFF2-40B4-BE49-F238E27FC236}">
                <a16:creationId xmlns:a16="http://schemas.microsoft.com/office/drawing/2014/main" id="{308D243D-744D-9A5C-0895-F05CD49EBAA4}"/>
              </a:ext>
            </a:extLst>
          </p:cNvPr>
          <p:cNvPicPr>
            <a:picLocks noChangeAspect="1"/>
          </p:cNvPicPr>
          <p:nvPr/>
        </p:nvPicPr>
        <p:blipFill rotWithShape="1">
          <a:blip r:embed="rId4">
            <a:extLst>
              <a:ext uri="{28A0092B-C50C-407E-A947-70E740481C1C}">
                <a14:useLocalDpi xmlns:a14="http://schemas.microsoft.com/office/drawing/2010/main" val="0"/>
              </a:ext>
            </a:extLst>
          </a:blip>
          <a:srcRect t="12396"/>
          <a:stretch/>
        </p:blipFill>
        <p:spPr>
          <a:xfrm>
            <a:off x="1108141" y="3180976"/>
            <a:ext cx="3469232" cy="1187957"/>
          </a:xfrm>
          <a:prstGeom prst="rect">
            <a:avLst/>
          </a:prstGeom>
        </p:spPr>
      </p:pic>
      <p:sp>
        <p:nvSpPr>
          <p:cNvPr id="11" name="Donut 10">
            <a:extLst>
              <a:ext uri="{FF2B5EF4-FFF2-40B4-BE49-F238E27FC236}">
                <a16:creationId xmlns:a16="http://schemas.microsoft.com/office/drawing/2014/main" id="{E4125C27-2E86-0FF1-B0B9-875631CF2B7A}"/>
              </a:ext>
            </a:extLst>
          </p:cNvPr>
          <p:cNvSpPr/>
          <p:nvPr/>
        </p:nvSpPr>
        <p:spPr>
          <a:xfrm>
            <a:off x="2386210" y="3090163"/>
            <a:ext cx="775934" cy="681245"/>
          </a:xfrm>
          <a:prstGeom prst="donut">
            <a:avLst>
              <a:gd name="adj" fmla="val 8646"/>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pic>
        <p:nvPicPr>
          <p:cNvPr id="18" name="Picture 17">
            <a:extLst>
              <a:ext uri="{FF2B5EF4-FFF2-40B4-BE49-F238E27FC236}">
                <a16:creationId xmlns:a16="http://schemas.microsoft.com/office/drawing/2014/main" id="{EB0F7C2C-7334-9765-AAA9-097ED40D5B1B}"/>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657818" y="4225580"/>
            <a:ext cx="3200182" cy="2495895"/>
          </a:xfrm>
          <a:prstGeom prst="rect">
            <a:avLst/>
          </a:prstGeom>
        </p:spPr>
      </p:pic>
      <p:sp>
        <p:nvSpPr>
          <p:cNvPr id="20" name="Donut 19">
            <a:extLst>
              <a:ext uri="{FF2B5EF4-FFF2-40B4-BE49-F238E27FC236}">
                <a16:creationId xmlns:a16="http://schemas.microsoft.com/office/drawing/2014/main" id="{8BAF5902-BBE4-70DB-C350-334E3DE545E0}"/>
              </a:ext>
            </a:extLst>
          </p:cNvPr>
          <p:cNvSpPr/>
          <p:nvPr/>
        </p:nvSpPr>
        <p:spPr>
          <a:xfrm>
            <a:off x="3657818" y="5528154"/>
            <a:ext cx="3200182" cy="674988"/>
          </a:xfrm>
          <a:prstGeom prst="donut">
            <a:avLst>
              <a:gd name="adj" fmla="val 17232"/>
            </a:avLst>
          </a:prstGeom>
          <a:solidFill>
            <a:srgbClr val="FFFF0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solidFill>
                <a:schemeClr val="tx1"/>
              </a:solidFill>
            </a:endParaRPr>
          </a:p>
        </p:txBody>
      </p:sp>
      <p:sp>
        <p:nvSpPr>
          <p:cNvPr id="13" name="Down Arrow 12">
            <a:extLst>
              <a:ext uri="{FF2B5EF4-FFF2-40B4-BE49-F238E27FC236}">
                <a16:creationId xmlns:a16="http://schemas.microsoft.com/office/drawing/2014/main" id="{6C82ABC6-0C49-C551-67DB-5FA2FC89613A}"/>
              </a:ext>
            </a:extLst>
          </p:cNvPr>
          <p:cNvSpPr/>
          <p:nvPr/>
        </p:nvSpPr>
        <p:spPr>
          <a:xfrm rot="20006672">
            <a:off x="3126323" y="3546408"/>
            <a:ext cx="554273" cy="2452251"/>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9" name="Down Arrow 18">
            <a:extLst>
              <a:ext uri="{FF2B5EF4-FFF2-40B4-BE49-F238E27FC236}">
                <a16:creationId xmlns:a16="http://schemas.microsoft.com/office/drawing/2014/main" id="{9A1CFE6C-4142-D4C7-0B1D-7FA6902D9087}"/>
              </a:ext>
            </a:extLst>
          </p:cNvPr>
          <p:cNvSpPr/>
          <p:nvPr/>
        </p:nvSpPr>
        <p:spPr>
          <a:xfrm rot="12326936">
            <a:off x="6227061" y="3765007"/>
            <a:ext cx="554273" cy="2100679"/>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7" name="TextBox 6">
            <a:extLst>
              <a:ext uri="{FF2B5EF4-FFF2-40B4-BE49-F238E27FC236}">
                <a16:creationId xmlns:a16="http://schemas.microsoft.com/office/drawing/2014/main" id="{E37C5719-C9D3-69AD-D616-7C3FCC2083E8}"/>
              </a:ext>
            </a:extLst>
          </p:cNvPr>
          <p:cNvSpPr txBox="1"/>
          <p:nvPr/>
        </p:nvSpPr>
        <p:spPr>
          <a:xfrm>
            <a:off x="4798566" y="3327999"/>
            <a:ext cx="7068197" cy="523220"/>
          </a:xfrm>
          <a:prstGeom prst="rect">
            <a:avLst/>
          </a:prstGeom>
          <a:noFill/>
        </p:spPr>
        <p:txBody>
          <a:bodyPr wrap="square">
            <a:spAutoFit/>
          </a:bodyPr>
          <a:lstStyle/>
          <a:p>
            <a:r>
              <a:rPr lang="en-US" sz="1400" dirty="0"/>
              <a:t>https://</a:t>
            </a:r>
            <a:r>
              <a:rPr lang="en-US" sz="1400" dirty="0" err="1"/>
              <a:t>public.tableau.com</a:t>
            </a:r>
            <a:r>
              <a:rPr lang="en-US" sz="1400" dirty="0"/>
              <a:t>/views/CountryDataViz_16578783818970/</a:t>
            </a:r>
            <a:r>
              <a:rPr lang="en-US" sz="1400" dirty="0" err="1"/>
              <a:t>WorldDataViz</a:t>
            </a:r>
            <a:r>
              <a:rPr lang="en-US" sz="1400" dirty="0"/>
              <a:t>?:language=</a:t>
            </a:r>
            <a:r>
              <a:rPr lang="en-US" sz="1400" dirty="0" err="1"/>
              <a:t>en</a:t>
            </a:r>
            <a:r>
              <a:rPr lang="en-US" sz="1400" dirty="0"/>
              <a:t>-GB&amp;:</a:t>
            </a:r>
            <a:r>
              <a:rPr lang="en-US" sz="1400" dirty="0" err="1"/>
              <a:t>display_count</a:t>
            </a:r>
            <a:r>
              <a:rPr lang="en-US" sz="1400" dirty="0"/>
              <a:t>=n&amp;:origin=</a:t>
            </a:r>
            <a:r>
              <a:rPr lang="en-US" sz="1400" dirty="0" err="1"/>
              <a:t>viz_share_link</a:t>
            </a:r>
            <a:endParaRPr lang="en-TH" sz="1400" dirty="0"/>
          </a:p>
        </p:txBody>
      </p:sp>
      <p:sp>
        <p:nvSpPr>
          <p:cNvPr id="9" name="TextBox 8">
            <a:extLst>
              <a:ext uri="{FF2B5EF4-FFF2-40B4-BE49-F238E27FC236}">
                <a16:creationId xmlns:a16="http://schemas.microsoft.com/office/drawing/2014/main" id="{5799D63D-AB7C-1084-E90C-E07A4B0B2512}"/>
              </a:ext>
            </a:extLst>
          </p:cNvPr>
          <p:cNvSpPr txBox="1"/>
          <p:nvPr/>
        </p:nvSpPr>
        <p:spPr>
          <a:xfrm>
            <a:off x="4798566" y="2993262"/>
            <a:ext cx="3092078" cy="369332"/>
          </a:xfrm>
          <a:prstGeom prst="rect">
            <a:avLst/>
          </a:prstGeom>
          <a:noFill/>
        </p:spPr>
        <p:txBody>
          <a:bodyPr wrap="square" rtlCol="0">
            <a:spAutoFit/>
          </a:bodyPr>
          <a:lstStyle/>
          <a:p>
            <a:r>
              <a:rPr lang="en-US" b="1" dirty="0">
                <a:solidFill>
                  <a:srgbClr val="FF0000"/>
                </a:solidFill>
                <a:sym typeface="Wingdings" pitchFamily="2" charset="2"/>
              </a:rPr>
              <a:t>The link will look like this …</a:t>
            </a:r>
            <a:endParaRPr lang="en-TH" b="1" dirty="0">
              <a:solidFill>
                <a:srgbClr val="FF0000"/>
              </a:solidFill>
            </a:endParaRPr>
          </a:p>
        </p:txBody>
      </p:sp>
      <p:pic>
        <p:nvPicPr>
          <p:cNvPr id="14" name="Picture 13">
            <a:extLst>
              <a:ext uri="{FF2B5EF4-FFF2-40B4-BE49-F238E27FC236}">
                <a16:creationId xmlns:a16="http://schemas.microsoft.com/office/drawing/2014/main" id="{746C04D7-1988-BDDC-4CA8-0C4A2FE58EAF}"/>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7658100" y="3861545"/>
            <a:ext cx="4325498" cy="769441"/>
          </a:xfrm>
          <a:prstGeom prst="rect">
            <a:avLst/>
          </a:prstGeom>
        </p:spPr>
      </p:pic>
      <p:sp>
        <p:nvSpPr>
          <p:cNvPr id="10" name="Down Arrow 9">
            <a:extLst>
              <a:ext uri="{FF2B5EF4-FFF2-40B4-BE49-F238E27FC236}">
                <a16:creationId xmlns:a16="http://schemas.microsoft.com/office/drawing/2014/main" id="{6D68DF2A-6972-ADF1-C5AE-A8737445BDB9}"/>
              </a:ext>
            </a:extLst>
          </p:cNvPr>
          <p:cNvSpPr/>
          <p:nvPr/>
        </p:nvSpPr>
        <p:spPr>
          <a:xfrm rot="18399032">
            <a:off x="7194756" y="3730477"/>
            <a:ext cx="554273" cy="826696"/>
          </a:xfrm>
          <a:prstGeom prst="downArrow">
            <a:avLst>
              <a:gd name="adj1" fmla="val 27172"/>
              <a:gd name="adj2" fmla="val 6024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dirty="0"/>
          </a:p>
        </p:txBody>
      </p:sp>
      <p:sp>
        <p:nvSpPr>
          <p:cNvPr id="17" name="TextBox 16">
            <a:extLst>
              <a:ext uri="{FF2B5EF4-FFF2-40B4-BE49-F238E27FC236}">
                <a16:creationId xmlns:a16="http://schemas.microsoft.com/office/drawing/2014/main" id="{D95B2630-64D6-D063-BEA2-5E4DCAABFFEC}"/>
              </a:ext>
            </a:extLst>
          </p:cNvPr>
          <p:cNvSpPr txBox="1"/>
          <p:nvPr/>
        </p:nvSpPr>
        <p:spPr>
          <a:xfrm>
            <a:off x="8155916" y="4757115"/>
            <a:ext cx="909368" cy="769441"/>
          </a:xfrm>
          <a:prstGeom prst="rect">
            <a:avLst/>
          </a:prstGeom>
          <a:noFill/>
        </p:spPr>
        <p:txBody>
          <a:bodyPr wrap="square" rtlCol="0">
            <a:spAutoFit/>
          </a:bodyPr>
          <a:lstStyle/>
          <a:p>
            <a:r>
              <a:rPr lang="en-US" sz="4400" b="1" dirty="0">
                <a:solidFill>
                  <a:srgbClr val="FF0000"/>
                </a:solidFill>
                <a:sym typeface="Wingdings" pitchFamily="2" charset="2"/>
              </a:rPr>
              <a:t>OR</a:t>
            </a:r>
            <a:endParaRPr lang="en-TH" sz="4400" b="1" dirty="0">
              <a:solidFill>
                <a:srgbClr val="FF0000"/>
              </a:solidFill>
            </a:endParaRPr>
          </a:p>
        </p:txBody>
      </p:sp>
      <p:pic>
        <p:nvPicPr>
          <p:cNvPr id="25" name="Picture 24">
            <a:extLst>
              <a:ext uri="{FF2B5EF4-FFF2-40B4-BE49-F238E27FC236}">
                <a16:creationId xmlns:a16="http://schemas.microsoft.com/office/drawing/2014/main" id="{16DC5716-0606-2FBD-5432-8859AA51ACF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98352" y="4656353"/>
            <a:ext cx="1752600" cy="2173223"/>
          </a:xfrm>
          <a:prstGeom prst="rect">
            <a:avLst/>
          </a:prstGeom>
        </p:spPr>
      </p:pic>
    </p:spTree>
    <p:extLst>
      <p:ext uri="{BB962C8B-B14F-4D97-AF65-F5344CB8AC3E}">
        <p14:creationId xmlns:p14="http://schemas.microsoft.com/office/powerpoint/2010/main" val="320987792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Tableau Lab (Let’s Try this)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38200" y="1813134"/>
            <a:ext cx="10717530" cy="4351338"/>
          </a:xfrm>
        </p:spPr>
        <p:txBody>
          <a:bodyPr>
            <a:normAutofit/>
          </a:bodyPr>
          <a:lstStyle/>
          <a:p>
            <a:r>
              <a:rPr lang="en-US" dirty="0"/>
              <a:t>Let’s try this (in class)</a:t>
            </a:r>
          </a:p>
          <a:p>
            <a:pPr lvl="1"/>
            <a:r>
              <a:rPr lang="en-US" dirty="0"/>
              <a:t>Download </a:t>
            </a:r>
            <a:r>
              <a:rPr lang="en-US" b="1" dirty="0"/>
              <a:t>Kevin Cookies Financial-</a:t>
            </a:r>
            <a:r>
              <a:rPr lang="en-US" b="1" dirty="0" err="1"/>
              <a:t>Revised.csv</a:t>
            </a:r>
            <a:r>
              <a:rPr lang="en-US" b="1" dirty="0"/>
              <a:t> </a:t>
            </a:r>
            <a:r>
              <a:rPr lang="en-US" dirty="0"/>
              <a:t>from LMS and try to create Data Visualization like this picture below:</a:t>
            </a:r>
            <a:endParaRPr lang="en-US" b="1"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66</a:t>
            </a:fld>
            <a:endParaRPr lang="en-US"/>
          </a:p>
        </p:txBody>
      </p:sp>
      <p:pic>
        <p:nvPicPr>
          <p:cNvPr id="5" name="Picture 4" descr="Tableau Logo | When using this image please provide photo cr… | Flickr">
            <a:extLst>
              <a:ext uri="{FF2B5EF4-FFF2-40B4-BE49-F238E27FC236}">
                <a16:creationId xmlns:a16="http://schemas.microsoft.com/office/drawing/2014/main" id="{31E66DEB-E0D7-20FF-9EC1-CA6A17F596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669517" y="0"/>
            <a:ext cx="2522483" cy="1463040"/>
          </a:xfrm>
          <a:prstGeom prst="rect">
            <a:avLst/>
          </a:prstGeom>
        </p:spPr>
      </p:pic>
      <p:pic>
        <p:nvPicPr>
          <p:cNvPr id="12" name="Picture 11">
            <a:extLst>
              <a:ext uri="{FF2B5EF4-FFF2-40B4-BE49-F238E27FC236}">
                <a16:creationId xmlns:a16="http://schemas.microsoft.com/office/drawing/2014/main" id="{C2907986-1563-87C7-E2DB-36C9257034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68373" y="2949502"/>
            <a:ext cx="9057183" cy="3783403"/>
          </a:xfrm>
          <a:prstGeom prst="rect">
            <a:avLst/>
          </a:prstGeom>
        </p:spPr>
      </p:pic>
      <p:sp>
        <p:nvSpPr>
          <p:cNvPr id="15" name="TextBox 14">
            <a:extLst>
              <a:ext uri="{FF2B5EF4-FFF2-40B4-BE49-F238E27FC236}">
                <a16:creationId xmlns:a16="http://schemas.microsoft.com/office/drawing/2014/main" id="{676BAC14-FA9C-5724-FDC4-AD97C2C583A4}"/>
              </a:ext>
            </a:extLst>
          </p:cNvPr>
          <p:cNvSpPr txBox="1"/>
          <p:nvPr/>
        </p:nvSpPr>
        <p:spPr>
          <a:xfrm>
            <a:off x="5099827" y="1840727"/>
            <a:ext cx="6455903" cy="400110"/>
          </a:xfrm>
          <a:prstGeom prst="rect">
            <a:avLst/>
          </a:prstGeom>
          <a:noFill/>
        </p:spPr>
        <p:txBody>
          <a:bodyPr wrap="square" rtlCol="0">
            <a:spAutoFit/>
          </a:bodyPr>
          <a:lstStyle/>
          <a:p>
            <a:r>
              <a:rPr lang="en-US" sz="2000" b="1" dirty="0">
                <a:solidFill>
                  <a:srgbClr val="FF0000"/>
                </a:solidFill>
                <a:sym typeface="Wingdings" pitchFamily="2" charset="2"/>
              </a:rPr>
              <a:t>Hint: Total Revenue Sold = Units Sold * Revenue per cookie </a:t>
            </a:r>
            <a:endParaRPr lang="en-TH" sz="2000" b="1" dirty="0">
              <a:solidFill>
                <a:srgbClr val="FF0000"/>
              </a:solidFill>
            </a:endParaRPr>
          </a:p>
        </p:txBody>
      </p:sp>
    </p:spTree>
    <p:extLst>
      <p:ext uri="{BB962C8B-B14F-4D97-AF65-F5344CB8AC3E}">
        <p14:creationId xmlns:p14="http://schemas.microsoft.com/office/powerpoint/2010/main" val="2481345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Type of Data Visualizations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13486" y="1627913"/>
            <a:ext cx="10515600" cy="4351338"/>
          </a:xfrm>
        </p:spPr>
        <p:txBody>
          <a:bodyPr>
            <a:normAutofit fontScale="92500"/>
          </a:bodyPr>
          <a:lstStyle/>
          <a:p>
            <a:r>
              <a:rPr lang="en-US" b="1" dirty="0"/>
              <a:t>Tables</a:t>
            </a:r>
            <a:r>
              <a:rPr lang="en-US" dirty="0"/>
              <a:t>: This consists of rows and columns used to compare variables. Tables can show a great deal of information in a structured way, but they can also overwhelm users that are simply looking for high-level trends</a:t>
            </a:r>
          </a:p>
          <a:p>
            <a:r>
              <a:rPr lang="en-US" b="1" dirty="0"/>
              <a:t>Pie charts and stacked bar charts: </a:t>
            </a:r>
            <a:r>
              <a:rPr lang="en-US" dirty="0"/>
              <a:t>These graphs are divided into sections that represent parts of a whole. They provide a simple way to organize data and compare the size of each component to one other</a:t>
            </a:r>
          </a:p>
          <a:p>
            <a:r>
              <a:rPr lang="en-US" b="1" dirty="0"/>
              <a:t>Line graphs and area charts:</a:t>
            </a:r>
            <a:r>
              <a:rPr lang="en-US" dirty="0"/>
              <a:t> These visuals show change in one or more quantities by plotting a series of data points over time. Line graphs utilize lines to demonstrate these changes while area charts connect data points with line segments, stacking variables on top of one another and using color to distinguish between variables</a:t>
            </a:r>
            <a:endParaRPr lang="en-US" sz="2800" dirty="0"/>
          </a:p>
          <a:p>
            <a:endParaRPr lang="en-US" sz="3200"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6</a:t>
            </a:fld>
            <a:endParaRPr lang="en-US"/>
          </a:p>
        </p:txBody>
      </p:sp>
      <p:pic>
        <p:nvPicPr>
          <p:cNvPr id="9" name="Picture 8" descr="Business Growth Chart PNG Transparent Images | PNG All">
            <a:extLst>
              <a:ext uri="{FF2B5EF4-FFF2-40B4-BE49-F238E27FC236}">
                <a16:creationId xmlns:a16="http://schemas.microsoft.com/office/drawing/2014/main" id="{5B87D2CA-F5DE-B057-DEF4-9FB94A97D0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76958" y="-46582"/>
            <a:ext cx="2115042" cy="1850662"/>
          </a:xfrm>
          <a:prstGeom prst="rect">
            <a:avLst/>
          </a:prstGeom>
        </p:spPr>
      </p:pic>
    </p:spTree>
    <p:extLst>
      <p:ext uri="{BB962C8B-B14F-4D97-AF65-F5344CB8AC3E}">
        <p14:creationId xmlns:p14="http://schemas.microsoft.com/office/powerpoint/2010/main" val="28303321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Type of Data Visualizations</a:t>
            </a:r>
          </a:p>
        </p:txBody>
      </p:sp>
      <p:sp>
        <p:nvSpPr>
          <p:cNvPr id="3" name="Content Placeholder 2">
            <a:extLst>
              <a:ext uri="{FF2B5EF4-FFF2-40B4-BE49-F238E27FC236}">
                <a16:creationId xmlns:a16="http://schemas.microsoft.com/office/drawing/2014/main" id="{359CB76A-9803-431B-9662-05017576D062}"/>
              </a:ext>
            </a:extLst>
          </p:cNvPr>
          <p:cNvSpPr>
            <a:spLocks noGrp="1"/>
          </p:cNvSpPr>
          <p:nvPr>
            <p:ph idx="1"/>
          </p:nvPr>
        </p:nvSpPr>
        <p:spPr>
          <a:xfrm>
            <a:off x="813486" y="1627913"/>
            <a:ext cx="10515600" cy="4351338"/>
          </a:xfrm>
        </p:spPr>
        <p:txBody>
          <a:bodyPr>
            <a:normAutofit fontScale="85000" lnSpcReduction="10000"/>
          </a:bodyPr>
          <a:lstStyle/>
          <a:p>
            <a:r>
              <a:rPr lang="en-US" b="1" dirty="0"/>
              <a:t>Histograms</a:t>
            </a:r>
            <a:r>
              <a:rPr lang="en-US" dirty="0"/>
              <a:t>: This graph plots a distribution of numbers using a bar chart (with no spaces between the bars), representing the quantity of data that falls within a particular range. This visual makes it easy for an end user to identify outliers within a given dataset</a:t>
            </a:r>
          </a:p>
          <a:p>
            <a:r>
              <a:rPr lang="en-US" b="1" dirty="0"/>
              <a:t>Scatter plots</a:t>
            </a:r>
            <a:r>
              <a:rPr lang="en-US" dirty="0"/>
              <a:t>: These visuals are beneficial in reveling the relationship between two variables, and they are commonly used within regression data analysis. However, these can sometimes be confused with bubble charts, which are used to visualize three variables via the x-axis, the y-axis, and the size of the bubble</a:t>
            </a:r>
          </a:p>
          <a:p>
            <a:r>
              <a:rPr lang="en-US" b="1" dirty="0"/>
              <a:t>Heat maps: </a:t>
            </a:r>
            <a:r>
              <a:rPr lang="en-US" dirty="0"/>
              <a:t>These graphical displays are helpful in visualizing behavioral data by location. This can be a location on a map, or even a webpage</a:t>
            </a:r>
          </a:p>
          <a:p>
            <a:r>
              <a:rPr lang="en-US" b="1" dirty="0"/>
              <a:t>Tree maps:</a:t>
            </a:r>
            <a:r>
              <a:rPr lang="en-US" dirty="0"/>
              <a:t> Display hierarchical data as a set of nested shapes, typically rectangles. Tree maps are great for comparing the proportions between categories via their area size</a:t>
            </a:r>
          </a:p>
          <a:p>
            <a:endParaRPr lang="en-US" sz="3200" dirty="0"/>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7</a:t>
            </a:fld>
            <a:endParaRPr lang="en-US"/>
          </a:p>
        </p:txBody>
      </p:sp>
      <p:pic>
        <p:nvPicPr>
          <p:cNvPr id="9" name="Picture 8" descr="Business Growth Chart PNG Transparent Images | PNG All">
            <a:extLst>
              <a:ext uri="{FF2B5EF4-FFF2-40B4-BE49-F238E27FC236}">
                <a16:creationId xmlns:a16="http://schemas.microsoft.com/office/drawing/2014/main" id="{5B87D2CA-F5DE-B057-DEF4-9FB94A97D0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76958" y="-46582"/>
            <a:ext cx="2115042" cy="1850662"/>
          </a:xfrm>
          <a:prstGeom prst="rect">
            <a:avLst/>
          </a:prstGeom>
        </p:spPr>
      </p:pic>
    </p:spTree>
    <p:extLst>
      <p:ext uri="{BB962C8B-B14F-4D97-AF65-F5344CB8AC3E}">
        <p14:creationId xmlns:p14="http://schemas.microsoft.com/office/powerpoint/2010/main" val="2286406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5F629-C914-47E5-BC75-CAB540F9115D}"/>
              </a:ext>
            </a:extLst>
          </p:cNvPr>
          <p:cNvSpPr>
            <a:spLocks noGrp="1"/>
          </p:cNvSpPr>
          <p:nvPr>
            <p:ph type="title"/>
          </p:nvPr>
        </p:nvSpPr>
        <p:spPr/>
        <p:txBody>
          <a:bodyPr/>
          <a:lstStyle/>
          <a:p>
            <a:r>
              <a:rPr lang="en-US" b="1" dirty="0">
                <a:solidFill>
                  <a:srgbClr val="FF0000"/>
                </a:solidFill>
              </a:rPr>
              <a:t>Type of Data Visualizations</a:t>
            </a:r>
          </a:p>
        </p:txBody>
      </p:sp>
      <p:sp>
        <p:nvSpPr>
          <p:cNvPr id="4" name="Slide Number Placeholder 3">
            <a:extLst>
              <a:ext uri="{FF2B5EF4-FFF2-40B4-BE49-F238E27FC236}">
                <a16:creationId xmlns:a16="http://schemas.microsoft.com/office/drawing/2014/main" id="{D1C561C8-480E-3AC1-F0AD-E24C7A7CA92F}"/>
              </a:ext>
            </a:extLst>
          </p:cNvPr>
          <p:cNvSpPr>
            <a:spLocks noGrp="1"/>
          </p:cNvSpPr>
          <p:nvPr>
            <p:ph type="sldNum" sz="quarter" idx="12"/>
          </p:nvPr>
        </p:nvSpPr>
        <p:spPr/>
        <p:txBody>
          <a:bodyPr/>
          <a:lstStyle/>
          <a:p>
            <a:fld id="{C6BE4A66-B151-4A9B-A492-52C46DDB9F37}" type="slidenum">
              <a:rPr lang="en-US" smtClean="0"/>
              <a:t>8</a:t>
            </a:fld>
            <a:endParaRPr lang="en-US"/>
          </a:p>
        </p:txBody>
      </p:sp>
      <p:pic>
        <p:nvPicPr>
          <p:cNvPr id="9" name="Picture 8" descr="Business Growth Chart PNG Transparent Images | PNG All">
            <a:extLst>
              <a:ext uri="{FF2B5EF4-FFF2-40B4-BE49-F238E27FC236}">
                <a16:creationId xmlns:a16="http://schemas.microsoft.com/office/drawing/2014/main" id="{5B87D2CA-F5DE-B057-DEF4-9FB94A97D0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76958" y="-46582"/>
            <a:ext cx="2115042" cy="1850662"/>
          </a:xfrm>
          <a:prstGeom prst="rect">
            <a:avLst/>
          </a:prstGeom>
        </p:spPr>
      </p:pic>
      <p:pic>
        <p:nvPicPr>
          <p:cNvPr id="8" name="Picture 7" descr="Online Technical Writing: Tables, Charts, Graphs">
            <a:extLst>
              <a:ext uri="{FF2B5EF4-FFF2-40B4-BE49-F238E27FC236}">
                <a16:creationId xmlns:a16="http://schemas.microsoft.com/office/drawing/2014/main" id="{D08A7D6A-45B7-E75C-43A7-58CBEF58D38E}"/>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08614" y="2264636"/>
            <a:ext cx="4528278" cy="2476116"/>
          </a:xfrm>
          <a:prstGeom prst="rect">
            <a:avLst/>
          </a:prstGeom>
        </p:spPr>
      </p:pic>
      <p:pic>
        <p:nvPicPr>
          <p:cNvPr id="15" name="Picture 14" descr="Detailed Guide to the Bar Chart in R with ggplot">
            <a:extLst>
              <a:ext uri="{FF2B5EF4-FFF2-40B4-BE49-F238E27FC236}">
                <a16:creationId xmlns:a16="http://schemas.microsoft.com/office/drawing/2014/main" id="{F2E0224E-6812-80F7-2AC9-C2FC4EBEDC09}"/>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8362880" y="2028327"/>
            <a:ext cx="3620506" cy="2948734"/>
          </a:xfrm>
          <a:prstGeom prst="rect">
            <a:avLst/>
          </a:prstGeom>
        </p:spPr>
      </p:pic>
      <p:sp>
        <p:nvSpPr>
          <p:cNvPr id="18" name="TextBox 17">
            <a:extLst>
              <a:ext uri="{FF2B5EF4-FFF2-40B4-BE49-F238E27FC236}">
                <a16:creationId xmlns:a16="http://schemas.microsoft.com/office/drawing/2014/main" id="{5824C0ED-3031-A7AB-11B4-34D4FCDE1663}"/>
              </a:ext>
            </a:extLst>
          </p:cNvPr>
          <p:cNvSpPr txBox="1"/>
          <p:nvPr/>
        </p:nvSpPr>
        <p:spPr>
          <a:xfrm>
            <a:off x="1771961" y="4977061"/>
            <a:ext cx="1750726" cy="523220"/>
          </a:xfrm>
          <a:prstGeom prst="rect">
            <a:avLst/>
          </a:prstGeom>
          <a:noFill/>
        </p:spPr>
        <p:txBody>
          <a:bodyPr wrap="square" rtlCol="0">
            <a:spAutoFit/>
          </a:bodyPr>
          <a:lstStyle/>
          <a:p>
            <a:r>
              <a:rPr lang="en-TH" sz="2800" b="1" dirty="0">
                <a:solidFill>
                  <a:srgbClr val="FF0000"/>
                </a:solidFill>
              </a:rPr>
              <a:t>Tables</a:t>
            </a:r>
          </a:p>
        </p:txBody>
      </p:sp>
      <p:sp>
        <p:nvSpPr>
          <p:cNvPr id="19" name="TextBox 18">
            <a:extLst>
              <a:ext uri="{FF2B5EF4-FFF2-40B4-BE49-F238E27FC236}">
                <a16:creationId xmlns:a16="http://schemas.microsoft.com/office/drawing/2014/main" id="{55AE55A5-7E04-0B5A-719B-4C3AF7F3F990}"/>
              </a:ext>
            </a:extLst>
          </p:cNvPr>
          <p:cNvSpPr txBox="1"/>
          <p:nvPr/>
        </p:nvSpPr>
        <p:spPr>
          <a:xfrm>
            <a:off x="5567711" y="4989068"/>
            <a:ext cx="1750726" cy="523220"/>
          </a:xfrm>
          <a:prstGeom prst="rect">
            <a:avLst/>
          </a:prstGeom>
          <a:noFill/>
        </p:spPr>
        <p:txBody>
          <a:bodyPr wrap="square" rtlCol="0">
            <a:spAutoFit/>
          </a:bodyPr>
          <a:lstStyle/>
          <a:p>
            <a:r>
              <a:rPr lang="en-TH" sz="2800" b="1" dirty="0">
                <a:solidFill>
                  <a:srgbClr val="FF0000"/>
                </a:solidFill>
              </a:rPr>
              <a:t>Pie Charts</a:t>
            </a:r>
          </a:p>
        </p:txBody>
      </p:sp>
      <p:sp>
        <p:nvSpPr>
          <p:cNvPr id="20" name="TextBox 19">
            <a:extLst>
              <a:ext uri="{FF2B5EF4-FFF2-40B4-BE49-F238E27FC236}">
                <a16:creationId xmlns:a16="http://schemas.microsoft.com/office/drawing/2014/main" id="{79691F44-57B8-2C0A-849E-95F6D8E150E4}"/>
              </a:ext>
            </a:extLst>
          </p:cNvPr>
          <p:cNvSpPr txBox="1"/>
          <p:nvPr/>
        </p:nvSpPr>
        <p:spPr>
          <a:xfrm>
            <a:off x="8801532" y="4977061"/>
            <a:ext cx="2743201" cy="523220"/>
          </a:xfrm>
          <a:prstGeom prst="rect">
            <a:avLst/>
          </a:prstGeom>
          <a:noFill/>
        </p:spPr>
        <p:txBody>
          <a:bodyPr wrap="square" rtlCol="0">
            <a:spAutoFit/>
          </a:bodyPr>
          <a:lstStyle/>
          <a:p>
            <a:r>
              <a:rPr lang="en-TH" sz="2800" b="1" dirty="0">
                <a:solidFill>
                  <a:srgbClr val="FF0000"/>
                </a:solidFill>
              </a:rPr>
              <a:t>Stack Bar Charts</a:t>
            </a:r>
          </a:p>
        </p:txBody>
      </p:sp>
      <p:pic>
        <p:nvPicPr>
          <p:cNvPr id="22" name="Picture 21" descr="data visualization | (Roughly) Daily">
            <a:extLst>
              <a:ext uri="{FF2B5EF4-FFF2-40B4-BE49-F238E27FC236}">
                <a16:creationId xmlns:a16="http://schemas.microsoft.com/office/drawing/2014/main" id="{1EA398A6-3C00-DEA7-B2C1-9F5192C08C94}"/>
              </a:ext>
            </a:extLst>
          </p:cNvPr>
          <p:cNvPicPr>
            <a:picLocks noChangeAspect="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4736892" y="1702695"/>
            <a:ext cx="3412365" cy="3274366"/>
          </a:xfrm>
          <a:prstGeom prst="rect">
            <a:avLst/>
          </a:prstGeom>
        </p:spPr>
      </p:pic>
    </p:spTree>
    <p:extLst>
      <p:ext uri="{BB962C8B-B14F-4D97-AF65-F5344CB8AC3E}">
        <p14:creationId xmlns:p14="http://schemas.microsoft.com/office/powerpoint/2010/main" val="21598266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11874</TotalTime>
  <Words>3042</Words>
  <Application>Microsoft Macintosh PowerPoint</Application>
  <PresentationFormat>Widescreen</PresentationFormat>
  <Paragraphs>310</Paragraphs>
  <Slides>67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67</vt:i4>
      </vt:variant>
    </vt:vector>
  </HeadingPairs>
  <TitlesOfParts>
    <vt:vector size="71" baseType="lpstr">
      <vt:lpstr>Arial</vt:lpstr>
      <vt:lpstr>Calibri</vt:lpstr>
      <vt:lpstr>Calibri Light</vt:lpstr>
      <vt:lpstr>Office Theme</vt:lpstr>
      <vt:lpstr>Topic 08:  Data Visualization</vt:lpstr>
      <vt:lpstr>What is Data Visualization?</vt:lpstr>
      <vt:lpstr>Why Data Visualization?</vt:lpstr>
      <vt:lpstr>Why Data Visualization?</vt:lpstr>
      <vt:lpstr>Why Data Visualization?</vt:lpstr>
      <vt:lpstr>Why Data Visualization?</vt:lpstr>
      <vt:lpstr>Type of Data Visualizations</vt:lpstr>
      <vt:lpstr>Type of Data Visualizations</vt:lpstr>
      <vt:lpstr>Type of Data Visualizations</vt:lpstr>
      <vt:lpstr>Type of Data Visualizations</vt:lpstr>
      <vt:lpstr>Type of Data Visualizations</vt:lpstr>
      <vt:lpstr>Type of Data Visualizations</vt:lpstr>
      <vt:lpstr>Graphs vs Charts</vt:lpstr>
      <vt:lpstr>How to create Data Visualization?</vt:lpstr>
      <vt:lpstr>Data Visualization Tools</vt:lpstr>
      <vt:lpstr>Which tool do we use in lab class?</vt:lpstr>
      <vt:lpstr>Public Desktop vs Professional Desktop</vt:lpstr>
      <vt:lpstr>Set up Tableau Public Desktop  at home (Quick Install)</vt:lpstr>
      <vt:lpstr>Set up Tableau Public Desktop  at home (Quick Install)</vt:lpstr>
      <vt:lpstr>Set up Tableau Public Desktop  at home (Quick Register)</vt:lpstr>
      <vt:lpstr>Tableau Overview</vt:lpstr>
      <vt:lpstr>Tableau Lab Requirements</vt:lpstr>
      <vt:lpstr>Before using Tableau</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lpstr>Tableau Lab (Let’s Try this)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SQL</dc:title>
  <dc:creator>mac</dc:creator>
  <cp:lastModifiedBy>TANAKOM TANTONTRAKUL</cp:lastModifiedBy>
  <cp:revision>999</cp:revision>
  <dcterms:created xsi:type="dcterms:W3CDTF">2022-04-15T07:21:53Z</dcterms:created>
  <dcterms:modified xsi:type="dcterms:W3CDTF">2022-07-16T12:17:40Z</dcterms:modified>
</cp:coreProperties>
</file>

<file path=docProps/thumbnail.jpeg>
</file>